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256" r:id="rId3"/>
    <p:sldId id="343" r:id="rId4"/>
    <p:sldId id="323" r:id="rId5"/>
    <p:sldId id="324" r:id="rId6"/>
    <p:sldId id="271" r:id="rId7"/>
    <p:sldId id="262" r:id="rId8"/>
    <p:sldId id="276" r:id="rId9"/>
    <p:sldId id="294" r:id="rId10"/>
    <p:sldId id="277" r:id="rId11"/>
    <p:sldId id="280" r:id="rId12"/>
    <p:sldId id="327" r:id="rId13"/>
    <p:sldId id="329" r:id="rId14"/>
    <p:sldId id="278" r:id="rId15"/>
    <p:sldId id="293" r:id="rId16"/>
    <p:sldId id="312" r:id="rId17"/>
    <p:sldId id="313" r:id="rId18"/>
    <p:sldId id="314" r:id="rId19"/>
    <p:sldId id="264" r:id="rId20"/>
    <p:sldId id="275" r:id="rId21"/>
    <p:sldId id="344" r:id="rId22"/>
    <p:sldId id="341" r:id="rId23"/>
    <p:sldId id="342" r:id="rId24"/>
    <p:sldId id="338" r:id="rId25"/>
    <p:sldId id="266" r:id="rId26"/>
    <p:sldId id="333" r:id="rId27"/>
    <p:sldId id="281" r:id="rId28"/>
    <p:sldId id="334" r:id="rId29"/>
    <p:sldId id="316" r:id="rId30"/>
    <p:sldId id="309" r:id="rId31"/>
    <p:sldId id="311" r:id="rId32"/>
    <p:sldId id="267" r:id="rId33"/>
    <p:sldId id="297" r:id="rId34"/>
    <p:sldId id="340" r:id="rId35"/>
    <p:sldId id="337" r:id="rId36"/>
    <p:sldId id="289" r:id="rId37"/>
    <p:sldId id="296" r:id="rId38"/>
    <p:sldId id="268" r:id="rId39"/>
    <p:sldId id="331" r:id="rId40"/>
    <p:sldId id="298" r:id="rId41"/>
    <p:sldId id="290" r:id="rId42"/>
  </p:sldIdLst>
  <p:sldSz cx="12192000" cy="6858000"/>
  <p:notesSz cx="6858000" cy="9144000"/>
  <p:custDataLst>
    <p:tags r:id="rId44"/>
  </p:custData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343"/>
            <p14:sldId id="323"/>
            <p14:sldId id="324"/>
            <p14:sldId id="271"/>
            <p14:sldId id="262"/>
            <p14:sldId id="276"/>
            <p14:sldId id="294"/>
            <p14:sldId id="277"/>
            <p14:sldId id="280"/>
            <p14:sldId id="327"/>
            <p14:sldId id="329"/>
            <p14:sldId id="278"/>
            <p14:sldId id="293"/>
            <p14:sldId id="312"/>
            <p14:sldId id="313"/>
            <p14:sldId id="314"/>
            <p14:sldId id="264"/>
            <p14:sldId id="275"/>
            <p14:sldId id="344"/>
            <p14:sldId id="341"/>
            <p14:sldId id="342"/>
            <p14:sldId id="338"/>
            <p14:sldId id="266"/>
            <p14:sldId id="333"/>
            <p14:sldId id="281"/>
            <p14:sldId id="334"/>
            <p14:sldId id="316"/>
            <p14:sldId id="309"/>
            <p14:sldId id="311"/>
            <p14:sldId id="267"/>
            <p14:sldId id="297"/>
            <p14:sldId id="340"/>
            <p14:sldId id="337"/>
            <p14:sldId id="289"/>
            <p14:sldId id="296"/>
            <p14:sldId id="268"/>
            <p14:sldId id="331"/>
            <p14:sldId id="298"/>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268"/>
    <a:srgbClr val="F5F5F5"/>
    <a:srgbClr val="2D6DA9"/>
    <a:srgbClr val="FFFFFF"/>
    <a:srgbClr val="1E1E1E"/>
    <a:srgbClr val="000000"/>
    <a:srgbClr val="9D1EAD"/>
    <a:srgbClr val="FAEEE2"/>
    <a:srgbClr val="E2EBF5"/>
    <a:srgbClr val="B454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87285" autoAdjust="0"/>
  </p:normalViewPr>
  <p:slideViewPr>
    <p:cSldViewPr snapToGrid="0">
      <p:cViewPr varScale="1">
        <p:scale>
          <a:sx n="82" d="100"/>
          <a:sy n="82" d="100"/>
        </p:scale>
        <p:origin x="787" y="67"/>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2023/7/1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rabbitfund/rabbitfund_backend/blob/main/doc/createData.m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一切的起點，就是在 </a:t>
            </a:r>
            <a:r>
              <a:rPr lang="en-US" altLang="zh-TW" dirty="0"/>
              <a:t>2023 / 3 / 5</a:t>
            </a:r>
            <a:r>
              <a:rPr lang="zh-TW" altLang="en-US" dirty="0"/>
              <a:t> 那天認識了我的組員們，從此展開了驚險萬分的旅程 </a:t>
            </a:r>
            <a:r>
              <a:rPr lang="en-US" altLang="zh-TW" dirty="0"/>
              <a:t>(</a:t>
            </a:r>
            <a:r>
              <a:rPr lang="zh-TW" altLang="en-US" dirty="0"/>
              <a:t>誤</a:t>
            </a:r>
            <a:r>
              <a:rPr lang="en-US" altLang="zh-TW" dirty="0"/>
              <a:t>X)</a:t>
            </a:r>
          </a:p>
          <a:p>
            <a:r>
              <a:rPr lang="zh-TW" altLang="en-US" dirty="0"/>
              <a:t>在那天認識彼此，決定了未來三個多月燃燒生命的專題題目：募資網站！</a:t>
            </a:r>
            <a:endParaRPr lang="en-US" altLang="zh-TW" dirty="0"/>
          </a:p>
          <a:p>
            <a:br>
              <a:rPr lang="en-US" altLang="zh-TW" dirty="0"/>
            </a:br>
            <a:r>
              <a:rPr lang="zh-TW" altLang="en-US" dirty="0"/>
              <a:t>為什麼會選擇募資網站，是</a:t>
            </a:r>
            <a:r>
              <a:rPr lang="zh-TW" altLang="en-US" sz="1200" dirty="0">
                <a:solidFill>
                  <a:schemeClr val="tx1"/>
                </a:solidFill>
              </a:rPr>
              <a:t>因為組員們都對募資網站感興趣，加上平時也或多或少有贊助的經驗，因此選擇募資網站作為我們的 </a:t>
            </a:r>
            <a:r>
              <a:rPr lang="en-US" altLang="zh-TW" sz="1200" dirty="0">
                <a:solidFill>
                  <a:schemeClr val="tx1"/>
                </a:solidFill>
              </a:rPr>
              <a:t>project </a:t>
            </a:r>
            <a:r>
              <a:rPr lang="zh-TW" altLang="en-US" sz="1200" dirty="0">
                <a:solidFill>
                  <a:schemeClr val="tx1"/>
                </a:solidFill>
              </a:rPr>
              <a:t>題目。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t>市場研究 </a:t>
            </a:r>
            <a:r>
              <a:rPr lang="en-US" altLang="zh-TW" sz="1200" b="1" dirty="0">
                <a:solidFill>
                  <a:schemeClr val="tx1"/>
                </a:solidFill>
              </a:rPr>
              <a:t>-</a:t>
            </a:r>
            <a:r>
              <a:rPr lang="zh-TW" altLang="en-US" sz="1200" b="1" dirty="0">
                <a:solidFill>
                  <a:schemeClr val="tx1"/>
                </a:solidFill>
              </a:rPr>
              <a:t> </a:t>
            </a:r>
            <a:r>
              <a:rPr lang="zh-TW" altLang="en-US" sz="1200" dirty="0">
                <a:solidFill>
                  <a:schemeClr val="tx1"/>
                </a:solidFill>
              </a:rPr>
              <a:t>觀察到目前市場上的募資網站，大部分都是屬於物品、線上活動的募資，較少是線下活動、實體這類的募資項目。</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1" dirty="0"/>
              <a:t>團隊討論</a:t>
            </a:r>
            <a:r>
              <a:rPr lang="zh-TW" altLang="en-US" sz="1200" b="1" dirty="0">
                <a:solidFill>
                  <a:schemeClr val="tx1"/>
                </a:solidFill>
              </a:rPr>
              <a:t> </a:t>
            </a:r>
            <a:r>
              <a:rPr lang="en-US" altLang="zh-TW" sz="1200" b="1" dirty="0">
                <a:solidFill>
                  <a:schemeClr val="tx1"/>
                </a:solidFill>
              </a:rPr>
              <a:t>-</a:t>
            </a:r>
            <a:r>
              <a:rPr lang="zh-TW" altLang="en-US" sz="1200" b="1" dirty="0">
                <a:solidFill>
                  <a:schemeClr val="tx1"/>
                </a:solidFill>
              </a:rPr>
              <a:t> </a:t>
            </a:r>
            <a:r>
              <a:rPr lang="zh-TW" altLang="en-US" sz="1200" dirty="0">
                <a:solidFill>
                  <a:schemeClr val="tx1"/>
                </a:solidFill>
              </a:rPr>
              <a:t>因此為了提供這類型的募資項目一個募資管道，在我們團隊幾經討論後，訂下第一階段的募資類別：校園、公益、市集</a:t>
            </a:r>
            <a:endParaRPr lang="en-US" altLang="zh-TW"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為了解決現有的</a:t>
            </a:r>
            <a:r>
              <a:rPr lang="en-US" altLang="zh-TW" sz="1200" dirty="0"/>
              <a:t>___</a:t>
            </a:r>
            <a:r>
              <a:rPr lang="zh-TW" altLang="en-US" sz="1200" dirty="0"/>
              <a:t>問題，我們決定設立一個募資平台</a:t>
            </a:r>
            <a:r>
              <a:rPr lang="en-US" altLang="zh-TW" sz="1200"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因為大家都對募資方案</a:t>
            </a:r>
            <a:br>
              <a:rPr lang="en-US" altLang="zh-TW" sz="1200"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br>
              <a:rPr lang="en-US" altLang="zh-TW" b="0" i="0" dirty="0">
                <a:solidFill>
                  <a:srgbClr val="DBDEE1"/>
                </a:solidFill>
                <a:effectLst/>
                <a:latin typeface="gg sans"/>
              </a:rPr>
            </a:br>
            <a:r>
              <a:rPr lang="zh-TW" altLang="en-US" dirty="0"/>
              <a:t>發現募資市場需求的故事。</a:t>
            </a:r>
            <a:br>
              <a:rPr lang="en-US" altLang="zh-TW" dirty="0"/>
            </a:br>
            <a:br>
              <a:rPr lang="en-US" altLang="zh-TW" dirty="0"/>
            </a:b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a:p>
            <a:endParaRPr lang="en-US" altLang="zh-TW" sz="1200" dirty="0"/>
          </a:p>
          <a:p>
            <a:r>
              <a:rPr lang="zh-TW" altLang="en-US" b="1" dirty="0"/>
              <a:t>緣起 </a:t>
            </a:r>
            <a:r>
              <a:rPr lang="en-US" altLang="zh-TW" b="1" dirty="0"/>
              <a:t>-</a:t>
            </a:r>
            <a:r>
              <a:rPr lang="zh-TW" altLang="en-US" b="1" dirty="0"/>
              <a:t> </a:t>
            </a:r>
            <a:r>
              <a:rPr lang="zh-TW" altLang="en-US" dirty="0"/>
              <a:t>講述創辦人背景及發現募資市場需求的故事。</a:t>
            </a:r>
          </a:p>
          <a:p>
            <a:r>
              <a:rPr lang="zh-TW" altLang="en-US" b="1" dirty="0"/>
              <a:t>市場研究 </a:t>
            </a:r>
            <a:r>
              <a:rPr lang="en-US" altLang="zh-TW" b="1" dirty="0"/>
              <a:t>-</a:t>
            </a:r>
            <a:r>
              <a:rPr lang="zh-TW" altLang="en-US" b="1" dirty="0"/>
              <a:t> </a:t>
            </a:r>
            <a:r>
              <a:rPr lang="zh-TW" altLang="en-US" dirty="0"/>
              <a:t>說明網站設立前對募資市場的調查研究，以及意義和影響。</a:t>
            </a:r>
          </a:p>
          <a:p>
            <a:r>
              <a:rPr lang="zh-TW" altLang="en-US" b="1" dirty="0"/>
              <a:t>團隊討論 </a:t>
            </a:r>
            <a:r>
              <a:rPr lang="en-US" altLang="zh-TW" b="1" dirty="0"/>
              <a:t>-</a:t>
            </a:r>
            <a:r>
              <a:rPr lang="zh-TW" altLang="en-US" b="1" dirty="0"/>
              <a:t> </a:t>
            </a:r>
            <a:r>
              <a:rPr lang="zh-TW" altLang="en-US" dirty="0"/>
              <a:t>介紹團隊如何討論和分析市場調查數據，確定網站發展方向。</a:t>
            </a:r>
          </a:p>
          <a:p>
            <a:endParaRPr lang="en-US" altLang="zh-TW" sz="1200" dirty="0"/>
          </a:p>
          <a:p>
            <a:endParaRPr lang="en-US" altLang="zh-TW" sz="1200" dirty="0"/>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pPr marL="0" indent="0">
              <a:buNone/>
            </a:pP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794508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首先是規劃網頁資料的部分，在有了使用者故事之後，我們可以依據這些使用者的行為，去規劃網站的資料架構</a:t>
            </a:r>
            <a:r>
              <a:rPr lang="en-US" altLang="zh-TW" dirty="0"/>
              <a:t>(?)</a:t>
            </a:r>
            <a:r>
              <a:rPr lang="zh-TW" altLang="en-US" dirty="0"/>
              <a:t>，並且依據使用者故事來規劃前端與後端溝通時所需的 </a:t>
            </a:r>
            <a:r>
              <a:rPr lang="en-US" altLang="zh-TW" dirty="0" err="1"/>
              <a:t>api</a:t>
            </a:r>
            <a:r>
              <a:rPr lang="en-US" altLang="zh-TW" dirty="0"/>
              <a:t> </a:t>
            </a:r>
            <a:r>
              <a:rPr lang="zh-TW" altLang="en-US" dirty="0"/>
              <a:t>，</a:t>
            </a:r>
            <a:br>
              <a:rPr lang="en-US" altLang="zh-TW" dirty="0"/>
            </a:br>
            <a:r>
              <a:rPr lang="zh-TW" altLang="en-US" dirty="0"/>
              <a:t>整體 </a:t>
            </a:r>
            <a:r>
              <a:rPr lang="en-US" altLang="zh-TW" dirty="0"/>
              <a:t>Api </a:t>
            </a:r>
            <a:r>
              <a:rPr lang="zh-TW" altLang="en-US" dirty="0"/>
              <a:t>高達 </a:t>
            </a:r>
            <a:r>
              <a:rPr lang="en-US" altLang="zh-TW" dirty="0"/>
              <a:t>50</a:t>
            </a:r>
            <a:r>
              <a:rPr lang="zh-TW" altLang="en-US" dirty="0"/>
              <a:t> 支，涵蓋使用者、募資專案、提案方、贊助方</a:t>
            </a:r>
            <a:r>
              <a:rPr lang="en-US" altLang="zh-TW" dirty="0"/>
              <a:t>…</a:t>
            </a:r>
            <a:r>
              <a:rPr lang="zh-TW" altLang="en-US" dirty="0"/>
              <a:t>的增改刪查</a:t>
            </a:r>
            <a:br>
              <a:rPr lang="en-US" altLang="zh-TW" dirty="0"/>
            </a:br>
            <a:r>
              <a:rPr lang="zh-TW" altLang="en-US" dirty="0"/>
              <a:t>節錄的這部分是其中與專案相關的操作</a:t>
            </a:r>
            <a:br>
              <a:rPr lang="en-US" altLang="zh-TW" dirty="0"/>
            </a:b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像是提案方針對專案的增改刪查及專案所屬方案的增改刪查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 </a:t>
            </a:r>
            <a:r>
              <a:rPr lang="en-US" altLang="zh-TW" dirty="0" err="1"/>
              <a:t>api</a:t>
            </a:r>
            <a:r>
              <a:rPr lang="en-US" altLang="zh-TW" dirty="0"/>
              <a:t> </a:t>
            </a:r>
            <a:r>
              <a:rPr lang="zh-TW" altLang="en-US" dirty="0"/>
              <a:t>是依據使用者故事延伸而來</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14</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並且依據網站架構及</a:t>
            </a:r>
            <a:r>
              <a:rPr lang="en-US" altLang="zh-TW" dirty="0" err="1"/>
              <a:t>api</a:t>
            </a:r>
            <a:r>
              <a:rPr lang="zh-TW" altLang="en-US" dirty="0"/>
              <a:t>規格規劃出所需要的資料庫格式，及各資料庫的關聯 </a:t>
            </a:r>
            <a:r>
              <a:rPr lang="en-US" altLang="zh-TW" dirty="0"/>
              <a:t>(</a:t>
            </a:r>
            <a:r>
              <a:rPr lang="zh-TW" altLang="en-US" dirty="0"/>
              <a:t>恩怨情仇</a:t>
            </a:r>
            <a:r>
              <a:rPr lang="en-US" altLang="zh-TW" dirty="0"/>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可以簡化成像這樣一張關係圖，像是 </a:t>
            </a:r>
            <a:r>
              <a:rPr lang="en-US" altLang="zh-TW" dirty="0"/>
              <a:t>user </a:t>
            </a:r>
            <a:r>
              <a:rPr lang="zh-TW" altLang="en-US" dirty="0"/>
              <a:t>的</a:t>
            </a:r>
            <a:r>
              <a:rPr lang="en-US" altLang="zh-TW" dirty="0"/>
              <a:t>…</a:t>
            </a:r>
            <a:br>
              <a:rPr lang="en-US" altLang="zh-TW" dirty="0"/>
            </a:br>
            <a:r>
              <a:rPr lang="zh-TW" altLang="en-US" dirty="0"/>
              <a:t>著重講有標文字的部分</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15</a:t>
            </a:fld>
            <a:endParaRPr lang="zh-TW" altLang="en-US"/>
          </a:p>
        </p:txBody>
      </p:sp>
    </p:spTree>
    <p:extLst>
      <p:ext uri="{BB962C8B-B14F-4D97-AF65-F5344CB8AC3E}">
        <p14:creationId xmlns:p14="http://schemas.microsoft.com/office/powerpoint/2010/main" val="1437322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接著是根據網站架構，並</a:t>
            </a:r>
            <a:r>
              <a:rPr lang="zh-TW" altLang="en-US" sz="1200" dirty="0"/>
              <a:t>參考現有的募資平台，像是挖貝、嘖嘖、</a:t>
            </a:r>
            <a:r>
              <a:rPr lang="en-US" altLang="zh-TW" sz="1200" dirty="0" err="1"/>
              <a:t>FlyingV</a:t>
            </a:r>
            <a:r>
              <a:rPr lang="zh-TW" altLang="en-US" sz="1200" dirty="0"/>
              <a:t>，規劃出我們平台的前端路由</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16</a:t>
            </a:fld>
            <a:endParaRPr lang="zh-TW" altLang="en-US"/>
          </a:p>
        </p:txBody>
      </p:sp>
    </p:spTree>
    <p:extLst>
      <p:ext uri="{BB962C8B-B14F-4D97-AF65-F5344CB8AC3E}">
        <p14:creationId xmlns:p14="http://schemas.microsoft.com/office/powerpoint/2010/main" val="3515011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有了這些準備，正式進入開發流程，我們將開發任務細分成階段性任務卡，並依據功能重要性，排定開發順序，讓組員們各自認領後，非同步溝通進行開發</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17</a:t>
            </a:fld>
            <a:endParaRPr lang="zh-TW" altLang="en-US"/>
          </a:p>
        </p:txBody>
      </p:sp>
    </p:spTree>
    <p:extLst>
      <p:ext uri="{BB962C8B-B14F-4D97-AF65-F5344CB8AC3E}">
        <p14:creationId xmlns:p14="http://schemas.microsoft.com/office/powerpoint/2010/main" val="2524427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接下來是平台展示的部分</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18</a:t>
            </a:fld>
            <a:endParaRPr lang="zh-TW" altLang="en-US"/>
          </a:p>
        </p:txBody>
      </p:sp>
    </p:spTree>
    <p:extLst>
      <p:ext uri="{BB962C8B-B14F-4D97-AF65-F5344CB8AC3E}">
        <p14:creationId xmlns:p14="http://schemas.microsoft.com/office/powerpoint/2010/main" val="3474579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我會分成贊助方及</a:t>
            </a:r>
            <a:r>
              <a:rPr lang="zh-TW" altLang="en-US" sz="1200" dirty="0"/>
              <a:t>提案方</a:t>
            </a:r>
            <a:r>
              <a:rPr lang="zh-TW" altLang="en-US" dirty="0"/>
              <a:t>來做 </a:t>
            </a:r>
            <a:r>
              <a:rPr lang="en-US" altLang="zh-TW" dirty="0"/>
              <a:t>demo</a:t>
            </a:r>
            <a:r>
              <a:rPr lang="zh-TW" altLang="en-US" dirty="0"/>
              <a:t> </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19</a:t>
            </a:fld>
            <a:endParaRPr lang="zh-TW" altLang="en-US"/>
          </a:p>
        </p:txBody>
      </p:sp>
    </p:spTree>
    <p:extLst>
      <p:ext uri="{BB962C8B-B14F-4D97-AF65-F5344CB8AC3E}">
        <p14:creationId xmlns:p14="http://schemas.microsoft.com/office/powerpoint/2010/main" val="11373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其實整體時程蠻短的，從 </a:t>
            </a:r>
            <a:r>
              <a:rPr lang="en-US" altLang="zh-TW" dirty="0"/>
              <a:t>00/00 </a:t>
            </a:r>
            <a:r>
              <a:rPr lang="zh-TW" altLang="en-US" dirty="0"/>
              <a:t>到 </a:t>
            </a:r>
            <a:r>
              <a:rPr lang="en-US" altLang="zh-TW" dirty="0"/>
              <a:t>00/00 </a:t>
            </a:r>
            <a:r>
              <a:rPr lang="zh-TW" altLang="en-US" dirty="0"/>
              <a:t>，中間還包含規劃，及扣除上班的時間</a:t>
            </a:r>
            <a:br>
              <a:rPr lang="en-US" altLang="zh-TW" dirty="0"/>
            </a:br>
            <a:r>
              <a:rPr lang="zh-TW" altLang="en-US" dirty="0"/>
              <a:t>從發想，規劃到設計</a:t>
            </a:r>
          </a:p>
          <a:p>
            <a:pPr marL="0" indent="0">
              <a:buNone/>
            </a:pPr>
            <a:r>
              <a:rPr lang="zh-TW" altLang="en-US" dirty="0"/>
              <a:t>居然有辦法每週開2次小組會議＋1次教練討論</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20</a:t>
            </a:fld>
            <a:endParaRPr lang="zh-TW" altLang="en-US"/>
          </a:p>
        </p:txBody>
      </p:sp>
    </p:spTree>
    <p:extLst>
      <p:ext uri="{BB962C8B-B14F-4D97-AF65-F5344CB8AC3E}">
        <p14:creationId xmlns:p14="http://schemas.microsoft.com/office/powerpoint/2010/main" val="3512373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21</a:t>
            </a:fld>
            <a:endParaRPr lang="zh-TW" altLang="en-US"/>
          </a:p>
        </p:txBody>
      </p:sp>
    </p:spTree>
    <p:extLst>
      <p:ext uri="{BB962C8B-B14F-4D97-AF65-F5344CB8AC3E}">
        <p14:creationId xmlns:p14="http://schemas.microsoft.com/office/powerpoint/2010/main" val="2646682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50000"/>
              </a:lnSpc>
            </a:pPr>
            <a:r>
              <a:rPr lang="zh-TW" altLang="en-US" sz="1200" kern="1200" dirty="0">
                <a:solidFill>
                  <a:schemeClr val="tx1"/>
                </a:solidFill>
                <a:effectLst/>
                <a:latin typeface="+mj-lt"/>
                <a:ea typeface="+mj-ea"/>
                <a:cs typeface="+mj-cs"/>
              </a:rPr>
              <a:t>接下來會介紹我們在過程中遇到的挑戰，以及如何解決，並突破自己</a:t>
            </a:r>
            <a:endParaRPr lang="en-US" altLang="zh-TW" sz="1200" kern="1200" dirty="0">
              <a:solidFill>
                <a:schemeClr val="tx1"/>
              </a:solidFill>
              <a:effectLst/>
              <a:latin typeface="+mj-lt"/>
              <a:ea typeface="+mj-ea"/>
              <a:cs typeface="+mj-cs"/>
            </a:endParaRPr>
          </a:p>
          <a:p>
            <a:pPr>
              <a:lnSpc>
                <a:spcPct val="150000"/>
              </a:lnSpc>
            </a:pPr>
            <a:r>
              <a:rPr lang="zh-TW" altLang="zh-TW" sz="1200" kern="1200" dirty="0">
                <a:solidFill>
                  <a:schemeClr val="tx1"/>
                </a:solidFill>
                <a:effectLst/>
                <a:latin typeface="+mj-lt"/>
                <a:ea typeface="+mj-ea"/>
                <a:cs typeface="+mj-cs"/>
              </a:rPr>
              <a:t>問題</a:t>
            </a:r>
            <a:r>
              <a:rPr lang="zh-TW" altLang="en-US" sz="1200" dirty="0"/>
              <a:t>與解方</a:t>
            </a:r>
            <a:r>
              <a:rPr lang="en-US" altLang="zh-TW" sz="1200" dirty="0"/>
              <a:t> / </a:t>
            </a:r>
            <a:r>
              <a:rPr lang="zh-TW" altLang="en-US" sz="1200" dirty="0"/>
              <a:t>挑戰和突破</a:t>
            </a:r>
            <a:endParaRPr lang="en-US" altLang="zh-TW" dirty="0"/>
          </a:p>
          <a:p>
            <a:pPr>
              <a:lnSpc>
                <a:spcPct val="150000"/>
              </a:lnSpc>
            </a:pPr>
            <a:r>
              <a:rPr lang="zh-TW" altLang="en-US" dirty="0"/>
              <a:t>可能會分幾個面向</a:t>
            </a:r>
            <a:endParaRPr lang="en-US" altLang="zh-TW" dirty="0"/>
          </a:p>
          <a:p>
            <a:pPr>
              <a:lnSpc>
                <a:spcPct val="150000"/>
              </a:lnSpc>
            </a:pPr>
            <a:r>
              <a:rPr lang="zh-TW" altLang="en-US" dirty="0"/>
              <a:t>前期？中期？後期？</a:t>
            </a:r>
          </a:p>
          <a:p>
            <a:pPr>
              <a:lnSpc>
                <a:spcPct val="150000"/>
              </a:lnSpc>
            </a:pPr>
            <a:r>
              <a:rPr lang="zh-TW" altLang="en-US" dirty="0"/>
              <a:t>規劃、設計、前端開發、後端開發</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24</a:t>
            </a:fld>
            <a:endParaRPr lang="zh-TW" altLang="en-US"/>
          </a:p>
        </p:txBody>
      </p:sp>
    </p:spTree>
    <p:extLst>
      <p:ext uri="{BB962C8B-B14F-4D97-AF65-F5344CB8AC3E}">
        <p14:creationId xmlns:p14="http://schemas.microsoft.com/office/powerpoint/2010/main" val="2317305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組員 </a:t>
            </a:r>
            <a:r>
              <a:rPr lang="en-US" altLang="zh-TW" dirty="0"/>
              <a:t>Esther </a:t>
            </a:r>
            <a:r>
              <a:rPr lang="zh-TW" altLang="en-US" dirty="0"/>
              <a:t>在初期剛好</a:t>
            </a:r>
            <a:r>
              <a:rPr lang="zh-TW" altLang="en-US" b="0" i="0" dirty="0">
                <a:solidFill>
                  <a:srgbClr val="000000"/>
                </a:solidFill>
                <a:effectLst/>
                <a:latin typeface="inherit"/>
              </a:rPr>
              <a:t>負責到前兩個里程碑，也就是專題規劃及線稿確認，這兩個階段要決定專案大方向及整體設計，需要密集地進行內</a:t>
            </a:r>
            <a:r>
              <a:rPr lang="en-US" altLang="zh-TW" b="0" i="0" dirty="0">
                <a:solidFill>
                  <a:srgbClr val="000000"/>
                </a:solidFill>
                <a:effectLst/>
                <a:latin typeface="inherit"/>
              </a:rPr>
              <a:t>/</a:t>
            </a:r>
            <a:r>
              <a:rPr lang="zh-TW" altLang="en-US" b="0" i="0" dirty="0">
                <a:solidFill>
                  <a:srgbClr val="000000"/>
                </a:solidFill>
                <a:effectLst/>
                <a:latin typeface="inherit"/>
              </a:rPr>
              <a:t>外部雙向溝通，過程中時常擔心自己是否思考不夠全面而有所疏漏，也常常擔心自己做的不夠好</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在跟設計師溝通時也曾因為抓不到頻率而苦惱過，透過這次經驗切身體會到所謂「軟技能」的重要性。好在有隊友們的包容及</a:t>
            </a:r>
            <a:r>
              <a:rPr lang="en-US" altLang="zh-TW" b="0" i="0" dirty="0">
                <a:solidFill>
                  <a:srgbClr val="000000"/>
                </a:solidFill>
                <a:effectLst/>
                <a:latin typeface="inherit"/>
              </a:rPr>
              <a:t>Carry, </a:t>
            </a:r>
            <a:r>
              <a:rPr lang="zh-TW" altLang="en-US" b="0" i="0" dirty="0">
                <a:solidFill>
                  <a:srgbClr val="000000"/>
                </a:solidFill>
                <a:effectLst/>
                <a:latin typeface="inherit"/>
              </a:rPr>
              <a:t>最後還是很順利地進行下去。</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25</a:t>
            </a:fld>
            <a:endParaRPr lang="zh-TW" altLang="en-US"/>
          </a:p>
        </p:txBody>
      </p:sp>
    </p:spTree>
    <p:extLst>
      <p:ext uri="{BB962C8B-B14F-4D97-AF65-F5344CB8AC3E}">
        <p14:creationId xmlns:p14="http://schemas.microsoft.com/office/powerpoint/2010/main" val="59438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ChatGPT </a:t>
            </a:r>
            <a:r>
              <a:rPr lang="zh-TW" altLang="en-US" sz="1200" dirty="0"/>
              <a:t>在後期扮演了重要的角色，包括假資料的建置、所有疑難雜症的回覆</a:t>
            </a:r>
            <a:br>
              <a:rPr lang="en-US" altLang="zh-TW" sz="1200" dirty="0"/>
            </a:br>
            <a:br>
              <a:rPr lang="en-US" altLang="zh-TW" sz="1200" dirty="0"/>
            </a:br>
            <a:r>
              <a:rPr lang="zh-TW" altLang="en-US" b="1" dirty="0"/>
              <a:t>合作順暢 </a:t>
            </a:r>
            <a:r>
              <a:rPr lang="en-US" altLang="zh-TW" dirty="0"/>
              <a:t>- </a:t>
            </a:r>
            <a:r>
              <a:rPr lang="zh-TW" altLang="en-US" dirty="0"/>
              <a:t>我們的團隊協作十分順暢，有著豐富的設計經驗和技術能力。</a:t>
            </a:r>
          </a:p>
          <a:p>
            <a:r>
              <a:rPr lang="zh-TW" altLang="en-US" b="1" dirty="0"/>
              <a:t>專業態度 </a:t>
            </a:r>
            <a:r>
              <a:rPr lang="en-US" altLang="zh-TW" dirty="0"/>
              <a:t>- </a:t>
            </a:r>
            <a:r>
              <a:rPr lang="zh-TW" altLang="en-US" dirty="0"/>
              <a:t>我們堅持高品質、專業化的工作態度，能夠給客戶帶來最滿意的服務體驗。</a:t>
            </a:r>
          </a:p>
          <a:p>
            <a:r>
              <a:rPr lang="zh-TW" altLang="en-US" b="1" dirty="0"/>
              <a:t>共享成果 </a:t>
            </a:r>
            <a:r>
              <a:rPr lang="en-US" altLang="zh-TW" dirty="0"/>
              <a:t>- </a:t>
            </a:r>
            <a:r>
              <a:rPr lang="zh-TW" altLang="en-US" dirty="0"/>
              <a:t>我們的團隊樂於分享成果和經驗，並提供適合的解決方案，讓客戶受益。</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860574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如同前面說的，在與設計師溝通之間，其實由於一開始沒有經驗，不太確定我們想要的需求其實是可以跟設計師提出的，到後來漸漸看到別組的分享才發現其實我們的設計部分還有缺少像是設計系統及網頁元件這類的資訊，因此我們緊急召開小組會議討論，列出了還有缺少的元件 </a:t>
            </a:r>
            <a:r>
              <a:rPr lang="en-US" altLang="zh-TW" dirty="0"/>
              <a:t>(</a:t>
            </a:r>
            <a:r>
              <a:rPr lang="zh-TW" altLang="en-US" dirty="0"/>
              <a:t>如圖</a:t>
            </a:r>
            <a:r>
              <a:rPr lang="en-US" altLang="zh-TW" dirty="0"/>
              <a:t>)</a:t>
            </a:r>
          </a:p>
          <a:p>
            <a:r>
              <a:rPr lang="zh-TW" altLang="en-US" dirty="0"/>
              <a:t>過程中很感謝六角學院的卡斯柏老師及</a:t>
            </a:r>
            <a:r>
              <a:rPr lang="en-US" altLang="zh-TW" dirty="0"/>
              <a:t>Joanne</a:t>
            </a:r>
            <a:r>
              <a:rPr lang="zh-TW" altLang="en-US" dirty="0"/>
              <a:t>幫忙與設計師溝通，讓後續的開發得以順利進行</a:t>
            </a:r>
            <a:br>
              <a:rPr lang="en-US" altLang="zh-TW" dirty="0"/>
            </a:br>
            <a:r>
              <a:rPr lang="zh-TW" altLang="en-US" dirty="0"/>
              <a:t>也讓我們學到「溝通」這項軟技能，相信對我們未來的職涯也會有許多幫助</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26</a:t>
            </a:fld>
            <a:endParaRPr lang="zh-TW" altLang="en-US"/>
          </a:p>
        </p:txBody>
      </p:sp>
    </p:spTree>
    <p:extLst>
      <p:ext uri="{BB962C8B-B14F-4D97-AF65-F5344CB8AC3E}">
        <p14:creationId xmlns:p14="http://schemas.microsoft.com/office/powerpoint/2010/main" val="13380817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學習新技術後直接應用在專案上大概是最實在也最痛苦的練習方式，若要一句話帶過大概就是「痛並快樂著」（？）</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前期雖然已經盡可能瘋狂補充技術知識，也有每周的技術讀書會分享</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但開發上難免還是會是會碰到需要技能組合應用的情景，這時候又會有更多額外變化產生。</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像是</a:t>
            </a:r>
            <a:r>
              <a:rPr lang="en-US" altLang="zh-TW" b="0" i="0" dirty="0">
                <a:solidFill>
                  <a:srgbClr val="000000"/>
                </a:solidFill>
                <a:effectLst/>
                <a:latin typeface="inheri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Nuxt</a:t>
            </a:r>
            <a:r>
              <a:rPr lang="en-US" altLang="zh-TW" dirty="0"/>
              <a:t> Tailwind</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因為我們組員</a:t>
            </a:r>
            <a:r>
              <a:rPr lang="en-US" altLang="zh-TW" b="0" i="0" dirty="0">
                <a:solidFill>
                  <a:srgbClr val="000000"/>
                </a:solidFill>
                <a:effectLst/>
                <a:latin typeface="inherit"/>
              </a:rPr>
              <a:t>Clara</a:t>
            </a:r>
            <a:r>
              <a:rPr lang="zh-TW" altLang="en-US" b="0" i="0" dirty="0">
                <a:solidFill>
                  <a:srgbClr val="000000"/>
                </a:solidFill>
                <a:effectLst/>
                <a:latin typeface="inherit"/>
              </a:rPr>
              <a:t>想要鍛鍊切版技能，因此沒有使用現成的</a:t>
            </a:r>
            <a:r>
              <a:rPr lang="en-US" altLang="zh-TW" b="0" i="0" dirty="0">
                <a:solidFill>
                  <a:srgbClr val="000000"/>
                </a:solidFill>
                <a:effectLst/>
                <a:latin typeface="inherit"/>
              </a:rPr>
              <a:t>UI</a:t>
            </a:r>
            <a:r>
              <a:rPr lang="zh-TW" altLang="en-US" b="0" i="0" dirty="0">
                <a:solidFill>
                  <a:srgbClr val="000000"/>
                </a:solidFill>
                <a:effectLst/>
                <a:latin typeface="inherit"/>
              </a:rPr>
              <a:t>框架，而是選擇手刻並搭配 </a:t>
            </a:r>
            <a:r>
              <a:rPr lang="en-US" altLang="zh-TW" dirty="0"/>
              <a:t>Tailwind</a:t>
            </a:r>
            <a:r>
              <a:rPr lang="zh-TW" altLang="en-US" dirty="0"/>
              <a:t>，因此一開始在設定 </a:t>
            </a:r>
            <a:r>
              <a:rPr lang="en-US" altLang="zh-TW" dirty="0"/>
              <a:t>config </a:t>
            </a:r>
            <a:r>
              <a:rPr lang="zh-TW" altLang="en-US" dirty="0"/>
              <a:t>及 </a:t>
            </a:r>
            <a:r>
              <a:rPr lang="en-US" altLang="zh-TW" b="0" dirty="0" err="1">
                <a:solidFill>
                  <a:srgbClr val="CE9178"/>
                </a:solidFill>
                <a:effectLst/>
                <a:latin typeface="Consolas" panose="020B0609020204030204" pitchFamily="49" charset="0"/>
              </a:rPr>
              <a:t>Nuxt</a:t>
            </a:r>
            <a:r>
              <a:rPr lang="en-US" altLang="zh-TW" b="0" dirty="0">
                <a:solidFill>
                  <a:srgbClr val="CE9178"/>
                </a:solidFill>
                <a:effectLst/>
                <a:latin typeface="Consolas" panose="020B0609020204030204" pitchFamily="49" charset="0"/>
              </a:rPr>
              <a:t> Tailwind</a:t>
            </a:r>
            <a:r>
              <a:rPr lang="zh-TW" altLang="en-US" b="0" dirty="0">
                <a:solidFill>
                  <a:srgbClr val="CE9178"/>
                </a:solidFill>
                <a:effectLst/>
                <a:latin typeface="Consolas" panose="020B0609020204030204" pitchFamily="49" charset="0"/>
              </a:rPr>
              <a:t> </a:t>
            </a:r>
            <a:r>
              <a:rPr lang="zh-TW" altLang="en-US" b="0" dirty="0">
                <a:solidFill>
                  <a:srgbClr val="DDFFF7"/>
                </a:solidFill>
                <a:effectLst/>
                <a:latin typeface="Consolas" panose="020B0609020204030204" pitchFamily="49" charset="0"/>
              </a:rPr>
              <a:t>的設定時</a:t>
            </a:r>
            <a:r>
              <a:rPr lang="zh-TW" altLang="en-US" dirty="0"/>
              <a:t>，也花蠻多時間在閱讀官方文件及找資料，從不熟需要一直看文件，到開發中期可以下意識的寫出來，也是蠻有成就感的。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Nuxt.js</a:t>
            </a: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由於我們是募資網站，因此</a:t>
            </a:r>
            <a:r>
              <a:rPr lang="zh-TW" altLang="en-US" dirty="0"/>
              <a:t>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solidFill>
                  <a:srgbClr val="000000"/>
                </a:solidFill>
                <a:effectLst/>
                <a:latin typeface="inherit"/>
              </a:rPr>
              <a:t>過程雖然痛苦，但當實作出規劃的功能時，成就感也是難以形容。</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27</a:t>
            </a:fld>
            <a:endParaRPr lang="zh-TW" altLang="en-US"/>
          </a:p>
        </p:txBody>
      </p:sp>
    </p:spTree>
    <p:extLst>
      <p:ext uri="{BB962C8B-B14F-4D97-AF65-F5344CB8AC3E}">
        <p14:creationId xmlns:p14="http://schemas.microsoft.com/office/powerpoint/2010/main" val="2520549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這次由於受偉杰校長的技術分享 </a:t>
            </a:r>
            <a:r>
              <a:rPr lang="en-US" altLang="zh-TW" dirty="0"/>
              <a:t>(</a:t>
            </a:r>
            <a:r>
              <a:rPr lang="zh-TW" altLang="en-US" dirty="0"/>
              <a:t>推坑</a:t>
            </a:r>
            <a:r>
              <a:rPr lang="en-US" altLang="zh-TW" dirty="0"/>
              <a:t>)</a:t>
            </a:r>
            <a:r>
              <a:rPr lang="zh-TW" altLang="en-US" dirty="0"/>
              <a:t>，讓我們認識到 </a:t>
            </a:r>
            <a:r>
              <a:rPr lang="en-US" altLang="zh-TW" dirty="0">
                <a:solidFill>
                  <a:srgbClr val="2D6DA9"/>
                </a:solidFill>
              </a:rPr>
              <a:t>TypeScript</a:t>
            </a:r>
            <a:r>
              <a:rPr lang="zh-TW" altLang="en-US" dirty="0">
                <a:solidFill>
                  <a:srgbClr val="2D6DA9"/>
                </a:solidFill>
              </a:rPr>
              <a:t> 的好處 </a:t>
            </a:r>
            <a:r>
              <a:rPr lang="en-US" altLang="zh-TW" dirty="0">
                <a:solidFill>
                  <a:srgbClr val="2D6DA9"/>
                </a:solidFill>
              </a:rPr>
              <a:t>– </a:t>
            </a:r>
            <a:r>
              <a:rPr lang="zh-TW" altLang="en-US" dirty="0">
                <a:solidFill>
                  <a:srgbClr val="2D6DA9"/>
                </a:solidFill>
              </a:rPr>
              <a:t>預做型別檢查，並且建立更嚴謹的程式碼撰寫風格，因此</a:t>
            </a:r>
            <a:r>
              <a:rPr lang="zh-TW" altLang="en-US" dirty="0"/>
              <a:t>決定專案的前後端都採用 </a:t>
            </a:r>
            <a:r>
              <a:rPr lang="en-US" altLang="zh-TW" dirty="0">
                <a:solidFill>
                  <a:srgbClr val="2D6DA9"/>
                </a:solidFill>
              </a:rPr>
              <a:t>TypeScript</a:t>
            </a:r>
            <a:r>
              <a:rPr lang="zh-TW" altLang="en-US" dirty="0">
                <a:solidFill>
                  <a:srgbClr val="2D6DA9"/>
                </a:solidFill>
              </a:rPr>
              <a:t> 來撰寫</a:t>
            </a:r>
            <a:endParaRPr lang="en-US" altLang="zh-TW" dirty="0">
              <a:solidFill>
                <a:srgbClr val="2D6DA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D6DA9"/>
                </a:solidFill>
              </a:rPr>
              <a:t>說得很簡單，就讓我們來看看到底遇到了哪些問題吧</a:t>
            </a:r>
            <a:r>
              <a:rPr lang="en-US" altLang="zh-TW" dirty="0">
                <a:solidFill>
                  <a:srgbClr val="2D6DA9"/>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2D6DA9"/>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solidFill>
                  <a:srgbClr val="2D6DA9"/>
                </a:solidFill>
              </a:rPr>
              <a:t>像是後端的環境建置，是由我們的組員上竣幫忙建立前後端環境，由於大家都是第一次碰</a:t>
            </a:r>
            <a:r>
              <a:rPr lang="zh-TW" altLang="en-US" dirty="0"/>
              <a:t>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的建立選項，所以花了不少時間查文件及</a:t>
            </a:r>
            <a:r>
              <a:rPr lang="en-US" altLang="zh-TW" dirty="0"/>
              <a:t>google</a:t>
            </a:r>
            <a:r>
              <a:rPr lang="zh-TW" altLang="en-US" dirty="0"/>
              <a:t>看大家都怎麼建立 </a:t>
            </a:r>
            <a:r>
              <a:rPr lang="en-US" altLang="zh-TW" dirty="0"/>
              <a:t>typescript + express </a:t>
            </a:r>
            <a:r>
              <a:rPr lang="zh-TW" altLang="en-US" dirty="0"/>
              <a:t>的後端環境 </a:t>
            </a:r>
            <a:r>
              <a:rPr lang="en-US" altLang="zh-TW" dirty="0"/>
              <a:t>(</a:t>
            </a:r>
            <a:r>
              <a:rPr lang="zh-TW" altLang="en-US" dirty="0"/>
              <a:t>並且是以 </a:t>
            </a:r>
            <a:r>
              <a:rPr lang="en-US" altLang="zh-TW" dirty="0"/>
              <a:t>www </a:t>
            </a:r>
            <a:r>
              <a:rPr lang="zh-TW" altLang="en-US" dirty="0"/>
              <a:t>檔啟動的</a:t>
            </a:r>
            <a:r>
              <a:rPr lang="en-US" altLang="zh-TW" dirty="0"/>
              <a:t>)</a:t>
            </a:r>
            <a:r>
              <a:rPr lang="zh-TW" altLang="en-US"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但看來看去，都沒有找到那麼完美符合我們需求的設定，過程中也有嘗試過直接把程式碼丟給 </a:t>
            </a:r>
            <a:r>
              <a:rPr lang="en-US" altLang="zh-TW" dirty="0" err="1"/>
              <a:t>chatGPT</a:t>
            </a:r>
            <a:r>
              <a:rPr lang="zh-TW" altLang="en-US" dirty="0"/>
              <a:t>，請他幫忙轉成 </a:t>
            </a:r>
            <a:r>
              <a:rPr lang="en-US" altLang="zh-TW" dirty="0"/>
              <a:t>typescript</a:t>
            </a:r>
            <a:r>
              <a:rPr lang="zh-TW" altLang="en-US" dirty="0"/>
              <a:t> 可以用的設定，但來會測試後還是一樣有問題，然後也不知從何解起，最後還是 </a:t>
            </a:r>
            <a:r>
              <a:rPr lang="en-US" altLang="zh-TW" dirty="0"/>
              <a:t>google </a:t>
            </a:r>
            <a:r>
              <a:rPr lang="zh-TW" altLang="en-US" dirty="0"/>
              <a:t>，靠著拼裝各個網路上的範例，才終於建立出來</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solidFill>
                <a:srgbClr val="2D6DA9"/>
              </a:solidFill>
            </a:endParaRP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28</a:t>
            </a:fld>
            <a:endParaRPr lang="zh-TW" altLang="en-US"/>
          </a:p>
        </p:txBody>
      </p:sp>
    </p:spTree>
    <p:extLst>
      <p:ext uri="{BB962C8B-B14F-4D97-AF65-F5344CB8AC3E}">
        <p14:creationId xmlns:p14="http://schemas.microsoft.com/office/powerpoint/2010/main" val="1872284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Blue</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在前端開發上如果遇到一些比較奇怪、不如預期的現象通常是由對整體專案比較熟悉的我幫忙</a:t>
            </a:r>
            <a:r>
              <a:rPr lang="en-US" altLang="zh-TW" dirty="0"/>
              <a:t>debug</a:t>
            </a:r>
            <a:r>
              <a:rPr lang="zh-TW" altLang="en-US" dirty="0"/>
              <a:t>，遇到的問題包括但不限於直接操作</a:t>
            </a:r>
            <a:r>
              <a:rPr lang="en-US" altLang="zh-TW" dirty="0"/>
              <a:t>API</a:t>
            </a:r>
            <a:r>
              <a:rPr lang="zh-TW" altLang="en-US" dirty="0"/>
              <a:t>取得的資料造成</a:t>
            </a:r>
            <a:r>
              <a:rPr lang="en-US" altLang="zh-TW" dirty="0"/>
              <a:t>server</a:t>
            </a:r>
            <a:r>
              <a:rPr lang="zh-TW" altLang="en-US" dirty="0"/>
              <a:t>端與用戶端渲染結果不同、</a:t>
            </a:r>
            <a:r>
              <a:rPr lang="en-US" altLang="zh-TW" dirty="0"/>
              <a:t>v-for key </a:t>
            </a:r>
            <a:r>
              <a:rPr lang="zh-TW" altLang="en-US" dirty="0"/>
              <a:t>不唯一造成渲染結果不如預期、錯誤地使用</a:t>
            </a:r>
            <a:r>
              <a:rPr lang="en-US" altLang="zh-TW" dirty="0" err="1"/>
              <a:t>pinia</a:t>
            </a:r>
            <a:r>
              <a:rPr lang="en-US" altLang="zh-TW" dirty="0"/>
              <a:t>...</a:t>
            </a:r>
            <a:r>
              <a:rPr lang="zh-TW" altLang="en-US" dirty="0"/>
              <a:t>等。解決這些問題可能需要仔細的除錯和測試，有時候需要花費大量的時間和精力。</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29</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一開始是遇到 </a:t>
            </a:r>
            <a:r>
              <a:rPr lang="en-US" altLang="zh-TW" dirty="0"/>
              <a:t>object ID </a:t>
            </a:r>
            <a:r>
              <a:rPr lang="zh-TW" altLang="en-US" dirty="0"/>
              <a:t>的問題 </a:t>
            </a:r>
            <a:r>
              <a:rPr lang="en-US" altLang="zh-TW" dirty="0"/>
              <a:t>(collection </a:t>
            </a:r>
            <a:r>
              <a:rPr lang="zh-TW" altLang="en-US" dirty="0"/>
              <a:t>彼此互相關聯</a:t>
            </a:r>
            <a:r>
              <a:rPr lang="en-US" altLang="zh-TW" dirty="0"/>
              <a:t>)</a:t>
            </a:r>
            <a:r>
              <a:rPr lang="zh-TW" altLang="en-US" dirty="0"/>
              <a:t>，找到解決辦法之後，以為沒事了，沒想到隨著越來越多</a:t>
            </a:r>
            <a:r>
              <a:rPr lang="en-US" altLang="zh-TW" dirty="0"/>
              <a:t>API</a:t>
            </a:r>
            <a:r>
              <a:rPr lang="zh-TW" altLang="en-US" dirty="0"/>
              <a:t>串到前端，假資料的品質要求越來越高，越來越多一開始沒想過的問題顯現出來，建立方法也因此需要一直調整</a:t>
            </a:r>
            <a:endParaRPr lang="en-US" altLang="zh-TW" dirty="0"/>
          </a:p>
          <a:p>
            <a:endParaRPr lang="en-US" altLang="zh-TW" dirty="0"/>
          </a:p>
          <a:p>
            <a:r>
              <a:rPr lang="zh-TW" altLang="en-US" dirty="0"/>
              <a:t>細節可以看這邊</a:t>
            </a:r>
          </a:p>
          <a:p>
            <a:r>
              <a:rPr lang="en-US" altLang="zh-TW" dirty="0">
                <a:hlinkClick r:id="rId3"/>
              </a:rPr>
              <a:t>https://github.com/rabbitfund/rabbitfund_backend/blob/main/doc/createData.md</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30</a:t>
            </a:fld>
            <a:endParaRPr lang="zh-TW" altLang="en-US"/>
          </a:p>
        </p:txBody>
      </p:sp>
    </p:spTree>
    <p:extLst>
      <p:ext uri="{BB962C8B-B14F-4D97-AF65-F5344CB8AC3E}">
        <p14:creationId xmlns:p14="http://schemas.microsoft.com/office/powerpoint/2010/main" val="1109196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32</a:t>
            </a:fld>
            <a:endParaRPr lang="zh-TW" altLang="en-US"/>
          </a:p>
        </p:txBody>
      </p:sp>
    </p:spTree>
    <p:extLst>
      <p:ext uri="{BB962C8B-B14F-4D97-AF65-F5344CB8AC3E}">
        <p14:creationId xmlns:p14="http://schemas.microsoft.com/office/powerpoint/2010/main" val="3364055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組員很貼心</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33</a:t>
            </a:fld>
            <a:endParaRPr lang="zh-TW" altLang="en-US"/>
          </a:p>
        </p:txBody>
      </p:sp>
    </p:spTree>
    <p:extLst>
      <p:ext uri="{BB962C8B-B14F-4D97-AF65-F5344CB8AC3E}">
        <p14:creationId xmlns:p14="http://schemas.microsoft.com/office/powerpoint/2010/main" val="2761985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起初的專案倒數是使用每秒做呈現，但中期考慮到效能問題改使用</a:t>
            </a:r>
            <a:r>
              <a:rPr lang="en-US" altLang="zh-TW" dirty="0" err="1"/>
              <a:t>setinterval</a:t>
            </a:r>
            <a:r>
              <a:rPr lang="zh-TW" altLang="en-US" dirty="0"/>
              <a:t>，根據距離結束時間設定不同的更新頻率。</a:t>
            </a:r>
          </a:p>
          <a:p>
            <a:r>
              <a:rPr lang="zh-TW" altLang="en-US" dirty="0"/>
              <a:t>分為“超過一天”、“一天內”、“一小時內”，讓顯示時可以依不同時間來決定更新畫面的頻率，避免效能上的浪費。</a:t>
            </a:r>
          </a:p>
          <a:p>
            <a:r>
              <a:rPr lang="zh-TW" altLang="en-US" dirty="0"/>
              <a:t>但後來考慮到整體氣勢還是改回了最初版的顯示方式，因為每秒更新的倒數效果更能營造出緊迫感和興奮氛圍，讓使用者更加期待和投入。</a:t>
            </a:r>
          </a:p>
          <a:p>
            <a:endParaRPr lang="en-US" altLang="zh-TW" dirty="0"/>
          </a:p>
          <a:p>
            <a:r>
              <a:rPr lang="en-US" altLang="zh-TW" dirty="0"/>
              <a:t>(</a:t>
            </a:r>
          </a:p>
          <a:p>
            <a:r>
              <a:rPr lang="zh-TW" altLang="en-US" dirty="0"/>
              <a:t>註：</a:t>
            </a:r>
          </a:p>
          <a:p>
            <a:r>
              <a:rPr lang="zh-TW" altLang="en-US" dirty="0"/>
              <a:t>    超過一天  </a:t>
            </a:r>
            <a:r>
              <a:rPr lang="en-US" altLang="zh-TW" dirty="0"/>
              <a:t>=&gt;  </a:t>
            </a:r>
            <a:r>
              <a:rPr lang="zh-TW" altLang="en-US" dirty="0"/>
              <a:t>剩餘時間 </a:t>
            </a:r>
            <a:r>
              <a:rPr lang="en-US" altLang="zh-TW" dirty="0"/>
              <a:t>xx </a:t>
            </a:r>
            <a:r>
              <a:rPr lang="zh-TW" altLang="en-US" dirty="0"/>
              <a:t>天</a:t>
            </a:r>
          </a:p>
          <a:p>
            <a:r>
              <a:rPr lang="zh-TW" altLang="en-US" dirty="0"/>
              <a:t>    一天內     </a:t>
            </a:r>
            <a:r>
              <a:rPr lang="en-US" altLang="zh-TW" dirty="0"/>
              <a:t>=&gt;  </a:t>
            </a:r>
            <a:r>
              <a:rPr lang="zh-TW" altLang="en-US" dirty="0"/>
              <a:t>剩餘時間 </a:t>
            </a:r>
            <a:r>
              <a:rPr lang="en-US" altLang="zh-TW" dirty="0"/>
              <a:t>23 </a:t>
            </a:r>
            <a:r>
              <a:rPr lang="zh-TW" altLang="en-US" dirty="0"/>
              <a:t>小時 </a:t>
            </a:r>
            <a:r>
              <a:rPr lang="en-US" altLang="zh-TW" dirty="0"/>
              <a:t>55 </a:t>
            </a:r>
            <a:r>
              <a:rPr lang="zh-TW" altLang="en-US" dirty="0"/>
              <a:t>分</a:t>
            </a:r>
          </a:p>
          <a:p>
            <a:r>
              <a:rPr lang="zh-TW" altLang="en-US" dirty="0"/>
              <a:t>    一小時內 </a:t>
            </a:r>
            <a:r>
              <a:rPr lang="en-US" altLang="zh-TW" dirty="0"/>
              <a:t>=&gt;  </a:t>
            </a:r>
            <a:r>
              <a:rPr lang="zh-TW" altLang="en-US" dirty="0"/>
              <a:t>剩餘時間 </a:t>
            </a:r>
            <a:r>
              <a:rPr lang="en-US" altLang="zh-TW" dirty="0"/>
              <a:t>20 </a:t>
            </a:r>
            <a:r>
              <a:rPr lang="zh-TW" altLang="en-US" dirty="0"/>
              <a:t>分 </a:t>
            </a:r>
            <a:r>
              <a:rPr lang="en-US" altLang="zh-TW" dirty="0"/>
              <a:t>10 </a:t>
            </a:r>
            <a:r>
              <a:rPr lang="zh-TW" altLang="en-US" dirty="0"/>
              <a:t>秒</a:t>
            </a:r>
          </a:p>
          <a:p>
            <a:r>
              <a:rPr lang="zh-TW" altLang="en-US" dirty="0"/>
              <a:t> </a:t>
            </a:r>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34</a:t>
            </a:fld>
            <a:endParaRPr lang="zh-TW" altLang="en-US"/>
          </a:p>
        </p:txBody>
      </p:sp>
    </p:spTree>
    <p:extLst>
      <p:ext uri="{BB962C8B-B14F-4D97-AF65-F5344CB8AC3E}">
        <p14:creationId xmlns:p14="http://schemas.microsoft.com/office/powerpoint/2010/main" val="1988936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en-US" altLang="zh-TW" dirty="0"/>
          </a:p>
          <a:p>
            <a:r>
              <a:rPr lang="zh-TW" altLang="en-US" dirty="0"/>
              <a:t>一開始只是做為過渡動畫呈現，到後來逐步優化成每請求</a:t>
            </a:r>
            <a:r>
              <a:rPr lang="en-US" altLang="zh-TW" dirty="0" err="1"/>
              <a:t>api</a:t>
            </a:r>
            <a:r>
              <a:rPr lang="zh-TW" altLang="en-US" dirty="0"/>
              <a:t>就會觸發這個</a:t>
            </a:r>
            <a:r>
              <a:rPr lang="en-US" altLang="zh-TW" dirty="0"/>
              <a:t>loading</a:t>
            </a:r>
            <a:r>
              <a:rPr lang="zh-TW" altLang="en-US" dirty="0"/>
              <a:t>動畫，一直到最新一版的話電城所有 </a:t>
            </a:r>
            <a:r>
              <a:rPr lang="en-US" altLang="zh-TW" dirty="0" err="1"/>
              <a:t>api</a:t>
            </a:r>
            <a:r>
              <a:rPr lang="zh-TW" altLang="en-US" dirty="0"/>
              <a:t>請求玩，並將資料渲染及討檢出使畫完成後，才將 </a:t>
            </a:r>
            <a:r>
              <a:rPr lang="en-US" altLang="zh-TW" dirty="0"/>
              <a:t>loading</a:t>
            </a:r>
            <a:r>
              <a:rPr lang="zh-TW" altLang="en-US" dirty="0"/>
              <a:t>移除，這個逐步升級的流程</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35</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000000"/>
                </a:solidFill>
                <a:effectLst/>
                <a:latin typeface="inherit"/>
              </a:rPr>
              <a:t>由於以前就有使用募資網站的經驗，這次可以實作出一個像模像樣的作品真的讓我感到很有成就感。尤其在每個人都還要兼顧自身工作及身體狀況下，實際開發時間真的不多，卻能克服各種複雜的功能，有這樣的完成度。 過程中和一群原本素昧平生的夥伴們慢慢熟悉、彼此交流工作經驗也十分有趣，三個多月來堅持每週固定開會，通話的時間比家人還長（？）我們大概是這段時間最熟悉彼此聲音的人了</a:t>
            </a:r>
            <a:r>
              <a:rPr lang="en-US" altLang="zh-TW" b="0" i="0" dirty="0">
                <a:solidFill>
                  <a:srgbClr val="000000"/>
                </a:solidFill>
                <a:effectLst/>
                <a:latin typeface="inherit"/>
              </a:rPr>
              <a:t>XD</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38</a:t>
            </a:fld>
            <a:endParaRPr lang="zh-TW" altLang="en-US"/>
          </a:p>
        </p:txBody>
      </p:sp>
    </p:spTree>
    <p:extLst>
      <p:ext uri="{BB962C8B-B14F-4D97-AF65-F5344CB8AC3E}">
        <p14:creationId xmlns:p14="http://schemas.microsoft.com/office/powerpoint/2010/main" val="454728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而我們的平台為什麼取名叫「倍而兔」呢？這是因為我們在兔年相遇，又因為六角學院的 </a:t>
            </a:r>
            <a:r>
              <a:rPr lang="en-US" altLang="zh-TW" sz="1200" dirty="0"/>
              <a:t>Node.js </a:t>
            </a:r>
            <a:r>
              <a:rPr lang="zh-TW" altLang="en-US" sz="1200" dirty="0"/>
              <a:t>企業專題班而聚在一起，然後我們被排到第二組，</a:t>
            </a:r>
            <a:br>
              <a:rPr lang="en-US" altLang="zh-TW" sz="1200" dirty="0"/>
            </a:br>
            <a:r>
              <a:rPr lang="zh-TW" altLang="en-US" sz="1200" dirty="0"/>
              <a:t>選出關鍵字後，丟給 </a:t>
            </a:r>
            <a:r>
              <a:rPr lang="en-US" altLang="zh-TW" sz="1200" dirty="0"/>
              <a:t>ChatGPT</a:t>
            </a:r>
            <a:r>
              <a:rPr lang="zh-TW" altLang="en-US" sz="1200" dirty="0"/>
              <a:t>，請他發想，最後經過小組投票</a:t>
            </a:r>
            <a:r>
              <a:rPr lang="en-US" altLang="zh-TW" sz="1200" dirty="0"/>
              <a:t> </a:t>
            </a:r>
            <a:r>
              <a:rPr lang="zh-TW" altLang="en-US" sz="1200" dirty="0"/>
              <a:t>，取名為「倍而兔」。</a:t>
            </a:r>
            <a:endParaRPr lang="en-US" altLang="zh-TW" sz="1200" dirty="0"/>
          </a:p>
          <a:p>
            <a:r>
              <a:rPr lang="en-US" altLang="zh-TW" sz="1200" dirty="0"/>
              <a:t>---</a:t>
            </a:r>
          </a:p>
          <a:p>
            <a:r>
              <a:rPr lang="zh-TW" altLang="en-US" sz="1200" dirty="0"/>
              <a:t>平台名稱確認後，繼而延伸發想 </a:t>
            </a:r>
            <a:r>
              <a:rPr lang="en-US" altLang="zh-TW" sz="1200" dirty="0" err="1"/>
              <a:t>slogon</a:t>
            </a:r>
            <a:r>
              <a:rPr lang="zh-TW" altLang="en-US" sz="1200" dirty="0"/>
              <a:t> 及其他視覺風格衍伸。</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7</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通過設計這個募資網站，我們瞭解了網站</a:t>
            </a:r>
            <a:r>
              <a:rPr lang="en-US" altLang="zh-TW" b="0" i="0" dirty="0">
                <a:solidFill>
                  <a:srgbClr val="333333"/>
                </a:solidFill>
                <a:effectLst/>
                <a:latin typeface="-apple-system"/>
              </a:rPr>
              <a:t>UI</a:t>
            </a:r>
            <a:r>
              <a:rPr lang="zh-TW" altLang="en-US" b="0" i="0" dirty="0">
                <a:solidFill>
                  <a:srgbClr val="333333"/>
                </a:solidFill>
                <a:effectLst/>
                <a:latin typeface="-apple-system"/>
              </a:rPr>
              <a:t>和前端技術等多個方面的知識和技能。我們更加熟悉了規劃一個完整網站所需的各種迫切需要和必要的系統與功能。 完成此網站設計的過程也提醒了我們，態度對待每個募資項目都非常謹慎和重視，並始終保持謙虛的態度。將來，我們將繼續為此領域和更多慈善事業做出貢獻。</a:t>
            </a:r>
            <a:br>
              <a:rPr lang="en-US" altLang="zh-TW" b="0" i="0" dirty="0">
                <a:solidFill>
                  <a:srgbClr val="333333"/>
                </a:solidFill>
                <a:effectLst/>
                <a:latin typeface="-apple-system"/>
              </a:rPr>
            </a:br>
            <a:br>
              <a:rPr lang="en-US" altLang="zh-TW" b="0" i="0" dirty="0">
                <a:solidFill>
                  <a:srgbClr val="333333"/>
                </a:solidFill>
                <a:effectLst/>
                <a:latin typeface="-apple-system"/>
              </a:rPr>
            </a:br>
            <a:r>
              <a:rPr lang="zh-TW" altLang="en-US" dirty="0"/>
              <a:t>從這次的網站設計中，我們深刻地感受到網站設計的多方面性，設計師的想像力、架構師的前後端技術、營運的商業思考等各方面的技能都需要通盤的考慮，才能使網站設計更加出色。</a:t>
            </a:r>
            <a:endParaRPr lang="en-US" altLang="zh-TW" dirty="0"/>
          </a:p>
          <a:p>
            <a:pPr algn="l"/>
            <a:r>
              <a:rPr lang="zh-TW" altLang="en-US" b="0" i="0" dirty="0">
                <a:solidFill>
                  <a:srgbClr val="333333"/>
                </a:solidFill>
                <a:effectLst/>
                <a:latin typeface="-apple-system"/>
              </a:rPr>
              <a:t>技術創新 </a:t>
            </a:r>
            <a:r>
              <a:rPr lang="en-US" altLang="zh-TW" b="0" i="0" dirty="0">
                <a:solidFill>
                  <a:srgbClr val="333333"/>
                </a:solidFill>
                <a:effectLst/>
                <a:latin typeface="-apple-system"/>
              </a:rPr>
              <a:t>- </a:t>
            </a:r>
            <a:r>
              <a:rPr lang="zh-TW" altLang="en-US" b="0" i="0" dirty="0">
                <a:solidFill>
                  <a:srgbClr val="333333"/>
                </a:solidFill>
                <a:effectLst/>
                <a:latin typeface="-apple-system"/>
              </a:rPr>
              <a:t>我們將不斷創新和優化技術，以提供更好的平台體驗和更優質的服務。</a:t>
            </a:r>
            <a:endParaRPr lang="en-US" altLang="zh-TW" b="0" i="0" dirty="0">
              <a:solidFill>
                <a:srgbClr val="333333"/>
              </a:solidFill>
              <a:effectLst/>
              <a:latin typeface="-apple-system"/>
            </a:endParaRPr>
          </a:p>
          <a:p>
            <a:pPr algn="l"/>
            <a:r>
              <a:rPr lang="zh-TW" altLang="en-US" b="0" i="0" dirty="0">
                <a:solidFill>
                  <a:srgbClr val="333333"/>
                </a:solidFill>
                <a:effectLst/>
                <a:latin typeface="-apple-system"/>
              </a:rPr>
              <a:t>國際化拓展 </a:t>
            </a:r>
            <a:r>
              <a:rPr lang="en-US" altLang="zh-TW" b="0" i="0" dirty="0">
                <a:solidFill>
                  <a:srgbClr val="333333"/>
                </a:solidFill>
                <a:effectLst/>
                <a:latin typeface="-apple-system"/>
              </a:rPr>
              <a:t>- </a:t>
            </a:r>
            <a:r>
              <a:rPr lang="zh-TW" altLang="en-US" b="0" i="0" dirty="0">
                <a:solidFill>
                  <a:srgbClr val="333333"/>
                </a:solidFill>
                <a:effectLst/>
                <a:latin typeface="-apple-system"/>
              </a:rPr>
              <a:t>我們將積極拓展海外市場，爭取在國際范圍內樹立良好的品牌形象。</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39</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在我們開始建置我們的募資網站之前，我們先進行了一系列的規劃和設計的工作，以確保我們的網站能夠符合使用者的需求和期望。</a:t>
            </a:r>
            <a:br>
              <a:rPr lang="en-US" altLang="zh-TW" dirty="0"/>
            </a:br>
            <a:r>
              <a:rPr lang="zh-TW" altLang="en-US" dirty="0"/>
              <a:t>所以我們先列出使用者故事，也就是我們期許使用者能在我們的網站做到那些事，總共有</a:t>
            </a:r>
            <a:r>
              <a:rPr lang="en-US" altLang="zh-TW" dirty="0"/>
              <a:t>4</a:t>
            </a:r>
            <a:r>
              <a:rPr lang="zh-TW" altLang="en-US" dirty="0"/>
              <a:t>個角色</a:t>
            </a:r>
            <a:br>
              <a:rPr lang="en-US" altLang="zh-TW" dirty="0"/>
            </a:br>
            <a:r>
              <a:rPr lang="en-US" altLang="zh-TW" dirty="0"/>
              <a:t>1.</a:t>
            </a:r>
            <a:r>
              <a:rPr lang="zh-TW" altLang="en-US" dirty="0"/>
              <a:t> 一般民眾</a:t>
            </a:r>
            <a:r>
              <a:rPr lang="en-US" altLang="zh-TW" dirty="0"/>
              <a:t> 2.</a:t>
            </a:r>
            <a:r>
              <a:rPr lang="zh-TW" altLang="en-US" dirty="0"/>
              <a:t> 贊助方 </a:t>
            </a:r>
            <a:r>
              <a:rPr lang="en-US" altLang="zh-TW" dirty="0"/>
              <a:t>3.</a:t>
            </a:r>
            <a:r>
              <a:rPr lang="zh-TW" altLang="en-US" dirty="0"/>
              <a:t> 提案方 </a:t>
            </a:r>
            <a:r>
              <a:rPr lang="en-US" altLang="zh-TW" dirty="0"/>
              <a:t>4.</a:t>
            </a:r>
            <a:r>
              <a:rPr lang="zh-TW" altLang="en-US" dirty="0"/>
              <a:t> 平台管理者</a:t>
            </a:r>
            <a:br>
              <a:rPr lang="en-US" altLang="zh-TW" dirty="0"/>
            </a:br>
            <a:r>
              <a:rPr lang="zh-TW" altLang="en-US" dirty="0"/>
              <a:t>然後，我們進行了使用者故事的撰寫，也就是用一種簡單而具體的方式來描述使用者在使用我們的網站時，會有哪些動機、行為和結果。</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8</a:t>
            </a:fld>
            <a:endParaRPr lang="zh-TW" altLang="en-US"/>
          </a:p>
        </p:txBody>
      </p:sp>
    </p:spTree>
    <p:extLst>
      <p:ext uri="{BB962C8B-B14F-4D97-AF65-F5344CB8AC3E}">
        <p14:creationId xmlns:p14="http://schemas.microsoft.com/office/powerpoint/2010/main" val="1163489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接著，我們進行了網站架構的設計，也就是要決定我們的網站有哪些主要的頁面和導覽，以及它們之間的關係和流程。</a:t>
            </a:r>
            <a:endParaRPr lang="en-US" altLang="zh-TW" dirty="0"/>
          </a:p>
          <a:p>
            <a:r>
              <a:rPr lang="zh-TW" altLang="en-US" dirty="0"/>
              <a:t>希望能規劃出更流暢的動線及方便贊助的介面</a:t>
            </a:r>
            <a:br>
              <a:rPr lang="en-US" altLang="zh-TW" dirty="0"/>
            </a:b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324741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再來，我們依據架構進行了線稿（</a:t>
            </a:r>
            <a:r>
              <a:rPr lang="en-US" altLang="zh-TW" dirty="0"/>
              <a:t>wireframe</a:t>
            </a:r>
            <a:r>
              <a:rPr lang="zh-TW" altLang="en-US" dirty="0"/>
              <a:t>）的繪製，這是一種構想我們的網站及頁面所需元素的排列和互動關係的呈現的方式。</a:t>
            </a:r>
            <a:br>
              <a:rPr lang="en-US" altLang="zh-TW" dirty="0"/>
            </a:br>
            <a:r>
              <a:rPr lang="zh-TW" altLang="en-US" dirty="0"/>
              <a:t>總共 </a:t>
            </a:r>
            <a:r>
              <a:rPr lang="en-US" altLang="zh-TW" dirty="0"/>
              <a:t>40 </a:t>
            </a:r>
            <a:r>
              <a:rPr lang="zh-TW" altLang="en-US" dirty="0"/>
              <a:t>個頁面的線稿圖 </a:t>
            </a:r>
            <a:r>
              <a:rPr lang="en-US" altLang="zh-TW" dirty="0"/>
              <a:t>wireframe</a:t>
            </a:r>
            <a:br>
              <a:rPr lang="en-US" altLang="zh-TW" dirty="0"/>
            </a:br>
            <a:r>
              <a:rPr lang="zh-TW" altLang="en-US" dirty="0"/>
              <a:t>這是一種呈現我們的網站的版面和元件，以及它們之間的排列和互動關係</a:t>
            </a:r>
            <a:endParaRPr lang="en-US" altLang="zh-TW" dirty="0"/>
          </a:p>
          <a:p>
            <a:endParaRPr lang="en-US" altLang="zh-TW" dirty="0"/>
          </a:p>
          <a:p>
            <a:pPr marL="0" indent="0">
              <a:lnSpc>
                <a:spcPct val="150000"/>
              </a:lnSpc>
              <a:buNone/>
            </a:pPr>
            <a:r>
              <a:rPr lang="zh-TW" altLang="en-US" dirty="0"/>
              <a:t>有了前面的幾項規劃後，就可以進到設計階段，但是在進入設計之前，我們需要先決定整個網站的調性及風格，為了</a:t>
            </a:r>
            <a:r>
              <a:rPr lang="en-US" altLang="zh-TW" dirty="0"/>
              <a:t>….(</a:t>
            </a:r>
            <a:r>
              <a:rPr lang="zh-TW" altLang="en-US" dirty="0"/>
              <a:t>原因還沒想好</a:t>
            </a:r>
            <a:r>
              <a:rPr lang="en-US" altLang="zh-TW" dirty="0"/>
              <a:t>)</a:t>
            </a:r>
            <a:r>
              <a:rPr lang="zh-TW" altLang="en-US" dirty="0"/>
              <a:t>，所以我們選擇了童趣風，並希望以溫暖、明亮的色系為網站主要基調。將這些準備好後，就可以進入設計階段了</a:t>
            </a:r>
            <a:br>
              <a:rPr lang="en-US" altLang="zh-TW" dirty="0"/>
            </a:br>
            <a:r>
              <a:rPr lang="zh-TW" altLang="en-US" sz="1200" dirty="0"/>
              <a:t>童趣元素</a:t>
            </a:r>
            <a:r>
              <a:rPr lang="en-US" altLang="zh-TW" sz="1200" dirty="0"/>
              <a:t> - </a:t>
            </a:r>
            <a:r>
              <a:rPr lang="zh-TW" altLang="en-US" sz="1200" dirty="0"/>
              <a:t>把童趣元素融入網站設計中，突顯慈善事業的善意和關懷，讓人耳目一新。</a:t>
            </a:r>
          </a:p>
          <a:p>
            <a:pPr marL="0" indent="0">
              <a:lnSpc>
                <a:spcPct val="150000"/>
              </a:lnSpc>
              <a:buNone/>
            </a:pPr>
            <a:r>
              <a:rPr lang="zh-TW" altLang="en-US" sz="1200" dirty="0"/>
              <a:t>創意設計 </a:t>
            </a:r>
            <a:r>
              <a:rPr lang="en-US" altLang="zh-TW" sz="1200" dirty="0"/>
              <a:t>- </a:t>
            </a:r>
            <a:r>
              <a:rPr lang="zh-TW" altLang="en-US" sz="1200" dirty="0"/>
              <a:t>結合現有的優秀募資平台，網站的</a:t>
            </a:r>
            <a:r>
              <a:rPr lang="en-US" altLang="zh-TW" sz="1200" dirty="0"/>
              <a:t>UI</a:t>
            </a:r>
            <a:r>
              <a:rPr lang="zh-TW" altLang="en-US" sz="1200" dirty="0"/>
              <a:t>設計風格注重簡潔與大氣，具有更高的品質表現。</a:t>
            </a:r>
            <a:endParaRPr lang="en-US" altLang="zh-TW" sz="1200" dirty="0"/>
          </a:p>
          <a:p>
            <a:endParaRPr lang="zh-TW" altLang="en-US"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10</a:t>
            </a:fld>
            <a:endParaRPr lang="zh-TW" altLang="en-US"/>
          </a:p>
        </p:txBody>
      </p:sp>
    </p:spTree>
    <p:extLst>
      <p:ext uri="{BB962C8B-B14F-4D97-AF65-F5344CB8AC3E}">
        <p14:creationId xmlns:p14="http://schemas.microsoft.com/office/powerpoint/2010/main" val="1539239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根據我們的要求，設計師設計出了我們網站的主要頁面</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11</a:t>
            </a:fld>
            <a:endParaRPr lang="zh-TW" altLang="en-US"/>
          </a:p>
        </p:txBody>
      </p:sp>
    </p:spTree>
    <p:extLst>
      <p:ext uri="{BB962C8B-B14F-4D97-AF65-F5344CB8AC3E}">
        <p14:creationId xmlns:p14="http://schemas.microsoft.com/office/powerpoint/2010/main" val="3558429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首頁設計出來後，我們組員都很驚喜，整體感覺活潑溫暖，就如我們的初衷，是希望能幫助這些提案者都能達成自己的募資專案一樣，充滿希望的感覺，</a:t>
            </a:r>
            <a:r>
              <a:rPr lang="zh-TW" altLang="en-US" b="1" i="0" dirty="0">
                <a:solidFill>
                  <a:srgbClr val="B4543E"/>
                </a:solidFill>
                <a:effectLst/>
                <a:latin typeface="Noto Sans" panose="020B0502040504020204" pitchFamily="34" charset="0"/>
              </a:rPr>
              <a:t>傳達願景，讓你的好點子不再只是點子！</a:t>
            </a:r>
            <a:endParaRPr lang="en-US" altLang="zh-TW" b="1" i="0" dirty="0">
              <a:solidFill>
                <a:srgbClr val="B4543E"/>
              </a:solidFill>
              <a:effectLst/>
              <a:latin typeface="Noto Sans" panose="020B0502040504020204" pitchFamily="34" charset="0"/>
            </a:endParaRPr>
          </a:p>
          <a:p>
            <a:endParaRPr lang="en-US" altLang="zh-TW" dirty="0"/>
          </a:p>
          <a:p>
            <a:r>
              <a:rPr lang="zh-TW" altLang="en-US" dirty="0"/>
              <a:t>理念：</a:t>
            </a:r>
          </a:p>
          <a:p>
            <a:pPr>
              <a:buFont typeface="+mj-lt"/>
              <a:buAutoNum type="arabicPeriod"/>
            </a:pPr>
            <a:r>
              <a:rPr lang="zh-TW" altLang="en-US" dirty="0"/>
              <a:t>提供創意實現的機會</a:t>
            </a:r>
          </a:p>
          <a:p>
            <a:pPr>
              <a:buFont typeface="+mj-lt"/>
              <a:buAutoNum type="arabicPeriod"/>
            </a:pPr>
            <a:r>
              <a:rPr lang="zh-TW" altLang="en-US" dirty="0"/>
              <a:t>媒合公益活動</a:t>
            </a:r>
          </a:p>
          <a:p>
            <a:pPr>
              <a:buFont typeface="+mj-lt"/>
              <a:buAutoNum type="arabicPeriod"/>
            </a:pPr>
            <a:r>
              <a:rPr lang="zh-TW" altLang="en-US" dirty="0"/>
              <a:t>提供各種公司曝光機會</a:t>
            </a:r>
          </a:p>
          <a:p>
            <a:pPr>
              <a:buFont typeface="+mj-lt"/>
              <a:buAutoNum type="arabicPeriod"/>
            </a:pPr>
            <a:r>
              <a:rPr lang="zh-TW" altLang="en-US" dirty="0"/>
              <a:t>讓使用者發掘未曾接觸的新活動、支持有相同理念的團體</a:t>
            </a:r>
          </a:p>
          <a:p>
            <a:pPr>
              <a:buFont typeface="+mj-lt"/>
              <a:buAutoNum type="arabicPeriod"/>
            </a:pPr>
            <a:r>
              <a:rPr lang="zh-TW" altLang="en-US" dirty="0"/>
              <a:t>讓用戶能夠輕鬆地認識更多不同的廠商及同好</a:t>
            </a:r>
          </a:p>
          <a:p>
            <a:endParaRPr lang="en-US" altLang="zh-TW" dirty="0"/>
          </a:p>
          <a:p>
            <a:r>
              <a:rPr lang="zh-TW" altLang="en-US" dirty="0"/>
              <a:t>就首頁而言，我們組員都很喜歡</a:t>
            </a:r>
            <a:br>
              <a:rPr lang="en-US" altLang="zh-TW" dirty="0"/>
            </a:br>
            <a:r>
              <a:rPr lang="en-US" altLang="zh-TW" dirty="0"/>
              <a:t>Wireframe </a:t>
            </a:r>
            <a:r>
              <a:rPr lang="zh-TW" altLang="en-US" dirty="0"/>
              <a:t>與設計稿的首頁做對比</a:t>
            </a:r>
            <a:endParaRPr lang="en-US" altLang="zh-TW" dirty="0"/>
          </a:p>
          <a:p>
            <a:r>
              <a:rPr lang="zh-TW" altLang="en-US" dirty="0"/>
              <a:t>就做設計呈現、風格成數</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350995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在等設計師設計的同時，我們開始著手開發</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59139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5" name="圖形 4">
            <a:extLst>
              <a:ext uri="{FF2B5EF4-FFF2-40B4-BE49-F238E27FC236}">
                <a16:creationId xmlns:a16="http://schemas.microsoft.com/office/drawing/2014/main" id="{6CB14A3A-FA6C-A946-6266-1F5114CFE7F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386520301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3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2381862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0867360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
        <p:nvSpPr>
          <p:cNvPr id="4" name="矩形: 圓角 3">
            <a:extLst>
              <a:ext uri="{FF2B5EF4-FFF2-40B4-BE49-F238E27FC236}">
                <a16:creationId xmlns:a16="http://schemas.microsoft.com/office/drawing/2014/main" id="{7AE90D3D-026A-FEFA-9DC6-AFF5AD868CCE}"/>
              </a:ext>
            </a:extLst>
          </p:cNvPr>
          <p:cNvSpPr/>
          <p:nvPr userDrawn="1"/>
        </p:nvSpPr>
        <p:spPr>
          <a:xfrm>
            <a:off x="137651" y="2022270"/>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１</a:t>
            </a:r>
          </a:p>
        </p:txBody>
      </p:sp>
      <p:sp>
        <p:nvSpPr>
          <p:cNvPr id="5" name="矩形: 圓角 4">
            <a:extLst>
              <a:ext uri="{FF2B5EF4-FFF2-40B4-BE49-F238E27FC236}">
                <a16:creationId xmlns:a16="http://schemas.microsoft.com/office/drawing/2014/main" id="{03947E4A-38E5-B3E0-9D91-3D7383668B30}"/>
              </a:ext>
            </a:extLst>
          </p:cNvPr>
          <p:cNvSpPr/>
          <p:nvPr userDrawn="1"/>
        </p:nvSpPr>
        <p:spPr>
          <a:xfrm>
            <a:off x="137651" y="2735109"/>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２</a:t>
            </a:r>
          </a:p>
        </p:txBody>
      </p:sp>
      <p:sp>
        <p:nvSpPr>
          <p:cNvPr id="9" name="矩形: 圓角 8">
            <a:extLst>
              <a:ext uri="{FF2B5EF4-FFF2-40B4-BE49-F238E27FC236}">
                <a16:creationId xmlns:a16="http://schemas.microsoft.com/office/drawing/2014/main" id="{9DF03F31-D45C-E6A6-C41E-C2E829EE3709}"/>
              </a:ext>
            </a:extLst>
          </p:cNvPr>
          <p:cNvSpPr/>
          <p:nvPr userDrawn="1"/>
        </p:nvSpPr>
        <p:spPr>
          <a:xfrm>
            <a:off x="137651" y="344794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３</a:t>
            </a:r>
          </a:p>
        </p:txBody>
      </p:sp>
      <p:sp>
        <p:nvSpPr>
          <p:cNvPr id="10" name="矩形: 圓角 9">
            <a:extLst>
              <a:ext uri="{FF2B5EF4-FFF2-40B4-BE49-F238E27FC236}">
                <a16:creationId xmlns:a16="http://schemas.microsoft.com/office/drawing/2014/main" id="{25A44504-FBDE-9B2B-BCD9-735C76788C26}"/>
              </a:ext>
            </a:extLst>
          </p:cNvPr>
          <p:cNvSpPr/>
          <p:nvPr userDrawn="1"/>
        </p:nvSpPr>
        <p:spPr>
          <a:xfrm>
            <a:off x="137651" y="416078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４</a:t>
            </a:r>
          </a:p>
        </p:txBody>
      </p:sp>
    </p:spTree>
    <p:extLst>
      <p:ext uri="{BB962C8B-B14F-4D97-AF65-F5344CB8AC3E}">
        <p14:creationId xmlns:p14="http://schemas.microsoft.com/office/powerpoint/2010/main" val="16098965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5" name="圖形 4">
            <a:extLst>
              <a:ext uri="{FF2B5EF4-FFF2-40B4-BE49-F238E27FC236}">
                <a16:creationId xmlns:a16="http://schemas.microsoft.com/office/drawing/2014/main" id="{DF294AE1-B059-88F1-7B48-20D0B7B2B1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70733" y="584200"/>
            <a:ext cx="1028700" cy="552450"/>
          </a:xfrm>
          <a:prstGeom prst="rect">
            <a:avLst/>
          </a:prstGeom>
        </p:spPr>
      </p:pic>
      <p:pic>
        <p:nvPicPr>
          <p:cNvPr id="6" name="圖形 5">
            <a:extLst>
              <a:ext uri="{FF2B5EF4-FFF2-40B4-BE49-F238E27FC236}">
                <a16:creationId xmlns:a16="http://schemas.microsoft.com/office/drawing/2014/main" id="{34E89585-598C-1A0A-4B71-03147D04989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29808652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5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pic>
        <p:nvPicPr>
          <p:cNvPr id="5" name="圖形 4">
            <a:extLst>
              <a:ext uri="{FF2B5EF4-FFF2-40B4-BE49-F238E27FC236}">
                <a16:creationId xmlns:a16="http://schemas.microsoft.com/office/drawing/2014/main" id="{DFAA9605-BBF9-FE73-0886-FC658D95954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4316066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43860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6" name="內容版面配置區 5">
            <a:extLst>
              <a:ext uri="{FF2B5EF4-FFF2-40B4-BE49-F238E27FC236}">
                <a16:creationId xmlns:a16="http://schemas.microsoft.com/office/drawing/2014/main" id="{A573EA6B-F15C-00FB-DA1E-448791F1B9A0}"/>
              </a:ext>
            </a:extLst>
          </p:cNvPr>
          <p:cNvSpPr>
            <a:spLocks noGrp="1"/>
          </p:cNvSpPr>
          <p:nvPr>
            <p:ph sz="quarter" idx="13"/>
          </p:nvPr>
        </p:nvSpPr>
        <p:spPr>
          <a:xfrm>
            <a:off x="7933800" y="1825625"/>
            <a:ext cx="3420000" cy="43524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5" name="圖形 4">
            <a:extLst>
              <a:ext uri="{FF2B5EF4-FFF2-40B4-BE49-F238E27FC236}">
                <a16:creationId xmlns:a16="http://schemas.microsoft.com/office/drawing/2014/main" id="{73CF1DD2-4925-388C-0FCB-4649D8C79A0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41779543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C549A454-1AFC-D82C-ED5E-DF66AFAE897E}"/>
              </a:ext>
            </a:extLst>
          </p:cNvPr>
          <p:cNvSpPr>
            <a:spLocks noGrp="1"/>
          </p:cNvSpPr>
          <p:nvPr>
            <p:ph sz="half" idx="14"/>
          </p:nvPr>
        </p:nvSpPr>
        <p:spPr>
          <a:xfrm>
            <a:off x="43860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內容版面配置區 2">
            <a:extLst>
              <a:ext uri="{FF2B5EF4-FFF2-40B4-BE49-F238E27FC236}">
                <a16:creationId xmlns:a16="http://schemas.microsoft.com/office/drawing/2014/main" id="{4E24CA2E-5FF5-6A3D-5D4A-7B048620DDAC}"/>
              </a:ext>
            </a:extLst>
          </p:cNvPr>
          <p:cNvSpPr>
            <a:spLocks noGrp="1"/>
          </p:cNvSpPr>
          <p:nvPr>
            <p:ph sz="half" idx="15"/>
          </p:nvPr>
        </p:nvSpPr>
        <p:spPr>
          <a:xfrm>
            <a:off x="79338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37995752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A270D76B-D13B-6B83-E838-13046BE3A91D}"/>
              </a:ext>
            </a:extLst>
          </p:cNvPr>
          <p:cNvSpPr>
            <a:spLocks noGrp="1"/>
          </p:cNvSpPr>
          <p:nvPr>
            <p:ph sz="half" idx="13"/>
          </p:nvPr>
        </p:nvSpPr>
        <p:spPr>
          <a:xfrm>
            <a:off x="838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3">
            <a:extLst>
              <a:ext uri="{FF2B5EF4-FFF2-40B4-BE49-F238E27FC236}">
                <a16:creationId xmlns:a16="http://schemas.microsoft.com/office/drawing/2014/main" id="{C7EDF663-66FF-B118-2F45-C69B626B859B}"/>
              </a:ext>
            </a:extLst>
          </p:cNvPr>
          <p:cNvSpPr>
            <a:spLocks noGrp="1"/>
          </p:cNvSpPr>
          <p:nvPr>
            <p:ph sz="half" idx="14"/>
          </p:nvPr>
        </p:nvSpPr>
        <p:spPr>
          <a:xfrm>
            <a:off x="6172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78441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11" name="內容版面配置區 2">
            <a:extLst>
              <a:ext uri="{FF2B5EF4-FFF2-40B4-BE49-F238E27FC236}">
                <a16:creationId xmlns:a16="http://schemas.microsoft.com/office/drawing/2014/main" id="{9A5A2546-B77A-1305-5602-BF42FE86EA1D}"/>
              </a:ext>
            </a:extLst>
          </p:cNvPr>
          <p:cNvSpPr>
            <a:spLocks noGrp="1"/>
          </p:cNvSpPr>
          <p:nvPr>
            <p:ph sz="half" idx="15"/>
          </p:nvPr>
        </p:nvSpPr>
        <p:spPr>
          <a:xfrm>
            <a:off x="838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2" name="內容版面配置區 2">
            <a:extLst>
              <a:ext uri="{FF2B5EF4-FFF2-40B4-BE49-F238E27FC236}">
                <a16:creationId xmlns:a16="http://schemas.microsoft.com/office/drawing/2014/main" id="{AC2EA0AC-FC36-DC4B-6CE2-E56089619935}"/>
              </a:ext>
            </a:extLst>
          </p:cNvPr>
          <p:cNvSpPr>
            <a:spLocks noGrp="1"/>
          </p:cNvSpPr>
          <p:nvPr>
            <p:ph sz="half" idx="16"/>
          </p:nvPr>
        </p:nvSpPr>
        <p:spPr>
          <a:xfrm>
            <a:off x="6172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內容版面配置區 2">
            <a:extLst>
              <a:ext uri="{FF2B5EF4-FFF2-40B4-BE49-F238E27FC236}">
                <a16:creationId xmlns:a16="http://schemas.microsoft.com/office/drawing/2014/main" id="{5592BFAB-14AB-F1B3-B94C-2551A83983CB}"/>
              </a:ext>
            </a:extLst>
          </p:cNvPr>
          <p:cNvSpPr>
            <a:spLocks noGrp="1"/>
          </p:cNvSpPr>
          <p:nvPr>
            <p:ph sz="half" idx="17"/>
          </p:nvPr>
        </p:nvSpPr>
        <p:spPr>
          <a:xfrm>
            <a:off x="838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4" name="內容版面配置區 2">
            <a:extLst>
              <a:ext uri="{FF2B5EF4-FFF2-40B4-BE49-F238E27FC236}">
                <a16:creationId xmlns:a16="http://schemas.microsoft.com/office/drawing/2014/main" id="{DC632A3A-6437-8AFC-8A73-4A526A346A93}"/>
              </a:ext>
            </a:extLst>
          </p:cNvPr>
          <p:cNvSpPr>
            <a:spLocks noGrp="1"/>
          </p:cNvSpPr>
          <p:nvPr>
            <p:ph sz="half" idx="18"/>
          </p:nvPr>
        </p:nvSpPr>
        <p:spPr>
          <a:xfrm>
            <a:off x="6172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3" name="圖形 2">
            <a:extLst>
              <a:ext uri="{FF2B5EF4-FFF2-40B4-BE49-F238E27FC236}">
                <a16:creationId xmlns:a16="http://schemas.microsoft.com/office/drawing/2014/main" id="{B9BC8C00-C9A0-77F2-35D4-EB6CBDE7C20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20718382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2023/7/1</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2023/7/1</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79" r:id="rId3"/>
    <p:sldLayoutId id="2147483678" r:id="rId4"/>
    <p:sldLayoutId id="2147483676" r:id="rId5"/>
    <p:sldLayoutId id="2147483664" r:id="rId6"/>
    <p:sldLayoutId id="2147483677" r:id="rId7"/>
    <p:sldLayoutId id="2147483672" r:id="rId8"/>
    <p:sldLayoutId id="2147483675" r:id="rId9"/>
    <p:sldLayoutId id="2147483673" r:id="rId10"/>
    <p:sldLayoutId id="2147483674" r:id="rId11"/>
    <p:sldLayoutId id="2147483661" r:id="rId12"/>
    <p:sldLayoutId id="2147483665" r:id="rId13"/>
    <p:sldLayoutId id="2147483666" r:id="rId14"/>
    <p:sldLayoutId id="2147483667" r:id="rId15"/>
    <p:sldLayoutId id="2147483668" r:id="rId16"/>
    <p:sldLayoutId id="2147483669" r:id="rId17"/>
    <p:sldLayoutId id="2147483670" r:id="rId18"/>
    <p:sldLayoutId id="214748367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3.xml"/><Relationship Id="rId6" Type="http://schemas.openxmlformats.org/officeDocument/2006/relationships/image" Target="../media/image5.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7.xml"/><Relationship Id="rId16"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18.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89.png"/><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2.sv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FF6268"/>
                </a:solidFill>
                <a:effectLst/>
                <a:latin typeface="Noto Sans" panose="020B0502040204020203" pitchFamily="34" charset="0"/>
              </a:rPr>
              <a:t>募資</a:t>
            </a:r>
            <a:r>
              <a:rPr lang="zh-TW" altLang="en-US" spc="600" dirty="0">
                <a:solidFill>
                  <a:srgbClr val="FF6268"/>
                </a:solidFill>
                <a:latin typeface="Noto Sans" panose="020B0502040204020203" pitchFamily="34" charset="0"/>
              </a:rPr>
              <a:t>平台</a:t>
            </a:r>
            <a:endParaRPr lang="zh-TW" altLang="en-US" spc="600" dirty="0">
              <a:solidFill>
                <a:srgbClr val="FF6268"/>
              </a:solidFill>
            </a:endParaRPr>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508" y="1146871"/>
            <a:ext cx="2200275" cy="1047750"/>
          </a:xfrm>
          <a:prstGeom prst="rect">
            <a:avLst/>
          </a:prstGeom>
        </p:spPr>
      </p:pic>
      <p:pic>
        <p:nvPicPr>
          <p:cNvPr id="12" name="圖形 11">
            <a:extLst>
              <a:ext uri="{FF2B5EF4-FFF2-40B4-BE49-F238E27FC236}">
                <a16:creationId xmlns:a16="http://schemas.microsoft.com/office/drawing/2014/main" id="{E0E96F36-8679-1B72-FF6F-3F0C40CD5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0238" y="3706008"/>
            <a:ext cx="876300" cy="99060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40155" y="0"/>
            <a:ext cx="914400" cy="914400"/>
          </a:xfrm>
          <a:prstGeom prst="rect">
            <a:avLst/>
          </a:prstGeom>
        </p:spPr>
      </p:pic>
      <p:pic>
        <p:nvPicPr>
          <p:cNvPr id="18" name="圖形 17">
            <a:extLst>
              <a:ext uri="{FF2B5EF4-FFF2-40B4-BE49-F238E27FC236}">
                <a16:creationId xmlns:a16="http://schemas.microsoft.com/office/drawing/2014/main" id="{AD710BBC-8616-202B-F03A-37BF1CD75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8705" y="1237246"/>
            <a:ext cx="1257300" cy="22479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518" y="4936577"/>
            <a:ext cx="1619250" cy="1619250"/>
          </a:xfrm>
          <a:prstGeom prst="rect">
            <a:avLst/>
          </a:prstGeom>
        </p:spPr>
      </p:pic>
      <p:pic>
        <p:nvPicPr>
          <p:cNvPr id="2" name="圖形 1">
            <a:extLst>
              <a:ext uri="{FF2B5EF4-FFF2-40B4-BE49-F238E27FC236}">
                <a16:creationId xmlns:a16="http://schemas.microsoft.com/office/drawing/2014/main" id="{CA75DEB2-0C94-0C7C-105B-429A7DD049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62168" y="-570310"/>
            <a:ext cx="702615" cy="377331"/>
          </a:xfrm>
          <a:prstGeom prst="rect">
            <a:avLst/>
          </a:prstGeom>
        </p:spPr>
      </p:pic>
      <p:sp>
        <p:nvSpPr>
          <p:cNvPr id="5" name="文字方塊 4">
            <a:extLst>
              <a:ext uri="{FF2B5EF4-FFF2-40B4-BE49-F238E27FC236}">
                <a16:creationId xmlns:a16="http://schemas.microsoft.com/office/drawing/2014/main" id="{563E74F8-8F71-D856-EB2D-84893EC9ACD8}"/>
              </a:ext>
            </a:extLst>
          </p:cNvPr>
          <p:cNvSpPr txBox="1"/>
          <p:nvPr/>
        </p:nvSpPr>
        <p:spPr>
          <a:xfrm>
            <a:off x="3512836" y="5474976"/>
            <a:ext cx="1264293" cy="369332"/>
          </a:xfrm>
          <a:prstGeom prst="rect">
            <a:avLst/>
          </a:prstGeom>
          <a:noFill/>
        </p:spPr>
        <p:txBody>
          <a:bodyPr wrap="square">
            <a:spAutoFit/>
          </a:bodyPr>
          <a:lstStyle/>
          <a:p>
            <a:r>
              <a:rPr lang="zh-TW" altLang="en-US" dirty="0"/>
              <a:t>（北二組）</a:t>
            </a:r>
          </a:p>
        </p:txBody>
      </p:sp>
    </p:spTree>
    <p:extLst>
      <p:ext uri="{BB962C8B-B14F-4D97-AF65-F5344CB8AC3E}">
        <p14:creationId xmlns:p14="http://schemas.microsoft.com/office/powerpoint/2010/main" val="33037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繪製 </a:t>
            </a:r>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a:xfrm>
            <a:off x="9222658" y="1828645"/>
            <a:ext cx="1639529" cy="4351338"/>
          </a:xfrm>
        </p:spPr>
        <p:txBody>
          <a:bodyPr/>
          <a:lstStyle/>
          <a:p>
            <a:pPr marL="0" indent="0">
              <a:buNone/>
            </a:pPr>
            <a:r>
              <a:rPr lang="zh-TW" altLang="en-US" dirty="0"/>
              <a:t>設計元素</a:t>
            </a:r>
            <a:endParaRPr lang="en-US" altLang="zh-TW" dirty="0"/>
          </a:p>
          <a:p>
            <a:r>
              <a:rPr lang="zh-TW" altLang="en-US" dirty="0"/>
              <a:t>童趣風</a:t>
            </a:r>
            <a:endParaRPr lang="en-US" altLang="zh-TW" dirty="0"/>
          </a:p>
          <a:p>
            <a:r>
              <a:rPr lang="zh-TW" altLang="en-US" dirty="0"/>
              <a:t>暖色系</a:t>
            </a:r>
            <a:endParaRPr lang="en-US" altLang="zh-TW" dirty="0"/>
          </a:p>
          <a:p>
            <a:r>
              <a:rPr lang="zh-TW" altLang="en-US" dirty="0"/>
              <a:t>亮色系</a:t>
            </a:r>
          </a:p>
        </p:txBody>
      </p:sp>
      <p:pic>
        <p:nvPicPr>
          <p:cNvPr id="4098" name="Picture 2">
            <a:extLst>
              <a:ext uri="{FF2B5EF4-FFF2-40B4-BE49-F238E27FC236}">
                <a16:creationId xmlns:a16="http://schemas.microsoft.com/office/drawing/2014/main" id="{C1BD817E-F6E7-7ED0-0C6B-236921CC6F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956"/>
          <a:stretch/>
        </p:blipFill>
        <p:spPr bwMode="auto">
          <a:xfrm>
            <a:off x="1059373" y="1831820"/>
            <a:ext cx="7606869" cy="471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745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solidFill>
                  <a:schemeClr val="bg1"/>
                </a:solidFill>
              </a:rPr>
              <a:t>頁面設計</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9464040" y="4525685"/>
            <a:ext cx="2727960" cy="2230582"/>
          </a:xfrm>
          <a:prstGeom prst="rect">
            <a:avLst/>
          </a:prstGeom>
          <a:solidFill>
            <a:srgbClr val="1E1E1E"/>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solidFill>
                <a:srgbClr val="1E1E1E"/>
              </a:solidFill>
            </a:endParaRPr>
          </a:p>
        </p:txBody>
      </p:sp>
      <p:pic>
        <p:nvPicPr>
          <p:cNvPr id="4" name="圖片 3">
            <a:extLst>
              <a:ext uri="{FF2B5EF4-FFF2-40B4-BE49-F238E27FC236}">
                <a16:creationId xmlns:a16="http://schemas.microsoft.com/office/drawing/2014/main" id="{03923F89-9B75-8E07-D669-F4C31F6BAE60}"/>
              </a:ext>
            </a:extLst>
          </p:cNvPr>
          <p:cNvPicPr>
            <a:picLocks noChangeAspect="1"/>
          </p:cNvPicPr>
          <p:nvPr/>
        </p:nvPicPr>
        <p:blipFill>
          <a:blip r:embed="rId3"/>
          <a:stretch>
            <a:fillRect/>
          </a:stretch>
        </p:blipFill>
        <p:spPr>
          <a:xfrm>
            <a:off x="593147" y="1497712"/>
            <a:ext cx="11005705" cy="4000501"/>
          </a:xfrm>
          <a:prstGeom prst="rect">
            <a:avLst/>
          </a:prstGeom>
        </p:spPr>
      </p:pic>
      <p:pic>
        <p:nvPicPr>
          <p:cNvPr id="6" name="圖片 5">
            <a:extLst>
              <a:ext uri="{FF2B5EF4-FFF2-40B4-BE49-F238E27FC236}">
                <a16:creationId xmlns:a16="http://schemas.microsoft.com/office/drawing/2014/main" id="{98509AFF-8AB5-24FE-AE59-B0C967AAA5C6}"/>
              </a:ext>
            </a:extLst>
          </p:cNvPr>
          <p:cNvPicPr>
            <a:picLocks noChangeAspect="1"/>
          </p:cNvPicPr>
          <p:nvPr/>
        </p:nvPicPr>
        <p:blipFill>
          <a:blip r:embed="rId4"/>
          <a:stretch>
            <a:fillRect/>
          </a:stretch>
        </p:blipFill>
        <p:spPr>
          <a:xfrm>
            <a:off x="4097776" y="4412120"/>
            <a:ext cx="7501076" cy="2355066"/>
          </a:xfrm>
          <a:prstGeom prst="rect">
            <a:avLst/>
          </a:prstGeom>
        </p:spPr>
      </p:pic>
    </p:spTree>
    <p:extLst>
      <p:ext uri="{BB962C8B-B14F-4D97-AF65-F5344CB8AC3E}">
        <p14:creationId xmlns:p14="http://schemas.microsoft.com/office/powerpoint/2010/main" val="4123187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p:txBody>
          <a:bodyPr/>
          <a:lstStyle/>
          <a:p>
            <a:r>
              <a:rPr lang="en-US" altLang="zh-TW" dirty="0"/>
              <a:t>Wireframe </a:t>
            </a:r>
            <a:r>
              <a:rPr lang="zh-TW" altLang="en-US" dirty="0"/>
              <a:t>與 設計稿</a:t>
            </a:r>
          </a:p>
        </p:txBody>
      </p:sp>
      <p:pic>
        <p:nvPicPr>
          <p:cNvPr id="13" name="內容版面配置區 9" descr="一張含有 文字, 螢幕擷取畫面, 設計 的圖片&#10;&#10;自動產生的描述">
            <a:extLst>
              <a:ext uri="{FF2B5EF4-FFF2-40B4-BE49-F238E27FC236}">
                <a16:creationId xmlns:a16="http://schemas.microsoft.com/office/drawing/2014/main" id="{F50AB55C-0222-951B-D7B6-389659134837}"/>
              </a:ext>
            </a:extLst>
          </p:cNvPr>
          <p:cNvPicPr>
            <a:picLocks noChangeAspect="1"/>
          </p:cNvPicPr>
          <p:nvPr/>
        </p:nvPicPr>
        <p:blipFill rotWithShape="1">
          <a:blip r:embed="rId3">
            <a:extLst>
              <a:ext uri="{28A0092B-C50C-407E-A947-70E740481C1C}">
                <a14:useLocalDpi xmlns:a14="http://schemas.microsoft.com/office/drawing/2010/main" val="0"/>
              </a:ext>
            </a:extLst>
          </a:blip>
          <a:srcRect l="23858" t="47483" r="23465"/>
          <a:stretch/>
        </p:blipFill>
        <p:spPr>
          <a:xfrm>
            <a:off x="9061770" y="1840697"/>
            <a:ext cx="2911896" cy="4453185"/>
          </a:xfrm>
          <a:prstGeom prst="rect">
            <a:avLst/>
          </a:prstGeom>
        </p:spPr>
      </p:pic>
      <p:pic>
        <p:nvPicPr>
          <p:cNvPr id="14" name="內容版面配置區 11" descr="一張含有 文字, 螢幕擷取畫面, 字型, 信 的圖片&#10;&#10;自動產生的描述">
            <a:extLst>
              <a:ext uri="{FF2B5EF4-FFF2-40B4-BE49-F238E27FC236}">
                <a16:creationId xmlns:a16="http://schemas.microsoft.com/office/drawing/2014/main" id="{336D616E-1487-71E7-737A-C7D8B0E43329}"/>
              </a:ext>
            </a:extLst>
          </p:cNvPr>
          <p:cNvPicPr>
            <a:picLocks noChangeAspect="1"/>
          </p:cNvPicPr>
          <p:nvPr/>
        </p:nvPicPr>
        <p:blipFill rotWithShape="1">
          <a:blip r:embed="rId4">
            <a:extLst>
              <a:ext uri="{28A0092B-C50C-407E-A947-70E740481C1C}">
                <a14:useLocalDpi xmlns:a14="http://schemas.microsoft.com/office/drawing/2010/main" val="0"/>
              </a:ext>
            </a:extLst>
          </a:blip>
          <a:srcRect t="47483"/>
          <a:stretch/>
        </p:blipFill>
        <p:spPr>
          <a:xfrm>
            <a:off x="6423466" y="1988741"/>
            <a:ext cx="2492070" cy="4453187"/>
          </a:xfrm>
          <a:prstGeom prst="rect">
            <a:avLst/>
          </a:prstGeom>
        </p:spPr>
      </p:pic>
      <p:pic>
        <p:nvPicPr>
          <p:cNvPr id="10" name="內容版面配置區 9" descr="一張含有 文字, 螢幕擷取畫面, 設計 的圖片&#10;&#10;自動產生的描述">
            <a:extLst>
              <a:ext uri="{FF2B5EF4-FFF2-40B4-BE49-F238E27FC236}">
                <a16:creationId xmlns:a16="http://schemas.microsoft.com/office/drawing/2014/main" id="{B3145D93-9466-3DC2-11FD-6F0AF57B24E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3858" r="23465" b="52517"/>
          <a:stretch/>
        </p:blipFill>
        <p:spPr>
          <a:xfrm>
            <a:off x="3168837" y="1875533"/>
            <a:ext cx="2911896" cy="4026344"/>
          </a:xfrm>
        </p:spPr>
      </p:pic>
      <p:pic>
        <p:nvPicPr>
          <p:cNvPr id="12" name="內容版面配置區 11" descr="一張含有 文字, 螢幕擷取畫面, 字型, 信 的圖片&#10;&#10;自動產生的描述">
            <a:extLst>
              <a:ext uri="{FF2B5EF4-FFF2-40B4-BE49-F238E27FC236}">
                <a16:creationId xmlns:a16="http://schemas.microsoft.com/office/drawing/2014/main" id="{44D4BE83-30D7-ABD1-AD5A-2446F1BF39C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b="52517"/>
          <a:stretch/>
        </p:blipFill>
        <p:spPr>
          <a:xfrm>
            <a:off x="530533" y="1803548"/>
            <a:ext cx="2492070" cy="4026343"/>
          </a:xfrm>
        </p:spPr>
      </p:pic>
    </p:spTree>
    <p:extLst>
      <p:ext uri="{BB962C8B-B14F-4D97-AF65-F5344CB8AC3E}">
        <p14:creationId xmlns:p14="http://schemas.microsoft.com/office/powerpoint/2010/main" val="813679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a:xfrm>
            <a:off x="838200" y="1825625"/>
            <a:ext cx="10515600" cy="4351338"/>
          </a:xfrm>
        </p:spPr>
        <p:txBody>
          <a:bodyPr/>
          <a:lstStyle/>
          <a:p>
            <a:pPr marL="0" indent="0">
              <a:buNone/>
            </a:pPr>
            <a:endParaRPr lang="zh-TW" altLang="en-US" dirty="0"/>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rotWithShape="1">
          <a:blip r:embed="rId3"/>
          <a:srcRect b="5856"/>
          <a:stretch/>
        </p:blipFill>
        <p:spPr>
          <a:xfrm>
            <a:off x="7693439" y="230188"/>
            <a:ext cx="4373910" cy="6456362"/>
          </a:xfrm>
          <a:prstGeom prst="rect">
            <a:avLst/>
          </a:prstGeom>
        </p:spPr>
      </p:pic>
      <p:pic>
        <p:nvPicPr>
          <p:cNvPr id="8" name="圖片 7">
            <a:extLst>
              <a:ext uri="{FF2B5EF4-FFF2-40B4-BE49-F238E27FC236}">
                <a16:creationId xmlns:a16="http://schemas.microsoft.com/office/drawing/2014/main" id="{127F7AED-7FA6-35E4-FBB3-EE3B01F51E30}"/>
              </a:ext>
            </a:extLst>
          </p:cNvPr>
          <p:cNvPicPr>
            <a:picLocks noChangeAspect="1"/>
          </p:cNvPicPr>
          <p:nvPr/>
        </p:nvPicPr>
        <p:blipFill>
          <a:blip r:embed="rId4"/>
          <a:stretch>
            <a:fillRect/>
          </a:stretch>
        </p:blipFill>
        <p:spPr>
          <a:xfrm>
            <a:off x="949765" y="7088188"/>
            <a:ext cx="8327300" cy="3547877"/>
          </a:xfrm>
          <a:prstGeom prst="rect">
            <a:avLst/>
          </a:prstGeom>
        </p:spPr>
      </p:pic>
      <p:sp>
        <p:nvSpPr>
          <p:cNvPr id="3" name="矩形 2">
            <a:extLst>
              <a:ext uri="{FF2B5EF4-FFF2-40B4-BE49-F238E27FC236}">
                <a16:creationId xmlns:a16="http://schemas.microsoft.com/office/drawing/2014/main" id="{18EC9CE9-7901-BA3F-C5FC-1485104F440C}"/>
              </a:ext>
            </a:extLst>
          </p:cNvPr>
          <p:cNvSpPr/>
          <p:nvPr/>
        </p:nvSpPr>
        <p:spPr>
          <a:xfrm>
            <a:off x="7030064" y="1"/>
            <a:ext cx="5161935"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C59434B-EF9C-FCA6-5265-DB64CC77695C}"/>
              </a:ext>
            </a:extLst>
          </p:cNvPr>
          <p:cNvPicPr>
            <a:picLocks noChangeAspect="1"/>
          </p:cNvPicPr>
          <p:nvPr/>
        </p:nvPicPr>
        <p:blipFill rotWithShape="1">
          <a:blip r:embed="rId4"/>
          <a:srcRect r="32100"/>
          <a:stretch/>
        </p:blipFill>
        <p:spPr>
          <a:xfrm>
            <a:off x="838200" y="1640181"/>
            <a:ext cx="7525788" cy="4722225"/>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2705220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5051D524-7BCF-F696-B4B9-319219B5FF4B}"/>
              </a:ext>
            </a:extLst>
          </p:cNvPr>
          <p:cNvSpPr/>
          <p:nvPr/>
        </p:nvSpPr>
        <p:spPr>
          <a:xfrm>
            <a:off x="10453089" y="85694"/>
            <a:ext cx="1569660" cy="102589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2076" y="44172"/>
            <a:ext cx="8659534" cy="7007873"/>
          </a:xfrm>
        </p:spPr>
      </p:pic>
      <p:grpSp>
        <p:nvGrpSpPr>
          <p:cNvPr id="32" name="群組 31">
            <a:extLst>
              <a:ext uri="{FF2B5EF4-FFF2-40B4-BE49-F238E27FC236}">
                <a16:creationId xmlns:a16="http://schemas.microsoft.com/office/drawing/2014/main" id="{7CD93B14-A332-4A18-73FB-E589B6AE253E}"/>
              </a:ext>
            </a:extLst>
          </p:cNvPr>
          <p:cNvGrpSpPr/>
          <p:nvPr/>
        </p:nvGrpSpPr>
        <p:grpSpPr>
          <a:xfrm>
            <a:off x="0" y="718457"/>
            <a:ext cx="12192001" cy="6333588"/>
            <a:chOff x="0" y="718457"/>
            <a:chExt cx="12192001" cy="6333588"/>
          </a:xfrm>
        </p:grpSpPr>
        <p:sp>
          <p:nvSpPr>
            <p:cNvPr id="4" name="矩形 3">
              <a:extLst>
                <a:ext uri="{FF2B5EF4-FFF2-40B4-BE49-F238E27FC236}">
                  <a16:creationId xmlns:a16="http://schemas.microsoft.com/office/drawing/2014/main" id="{8DD545A1-24CB-BF33-2D7B-3C0FC2913DED}"/>
                </a:ext>
              </a:extLst>
            </p:cNvPr>
            <p:cNvSpPr/>
            <p:nvPr/>
          </p:nvSpPr>
          <p:spPr>
            <a:xfrm>
              <a:off x="0" y="718457"/>
              <a:ext cx="12192001" cy="6333588"/>
            </a:xfrm>
            <a:prstGeom prst="rect">
              <a:avLst/>
            </a:prstGeom>
            <a:solidFill>
              <a:srgbClr val="FFFFFF">
                <a:alpha val="81176"/>
              </a:srgb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31" name="群組 30">
              <a:extLst>
                <a:ext uri="{FF2B5EF4-FFF2-40B4-BE49-F238E27FC236}">
                  <a16:creationId xmlns:a16="http://schemas.microsoft.com/office/drawing/2014/main" id="{34668900-9286-DDAA-0BE1-6C2BBE298F1A}"/>
                </a:ext>
              </a:extLst>
            </p:cNvPr>
            <p:cNvGrpSpPr/>
            <p:nvPr/>
          </p:nvGrpSpPr>
          <p:grpSpPr>
            <a:xfrm>
              <a:off x="1065091" y="1870036"/>
              <a:ext cx="10405892" cy="4086174"/>
              <a:chOff x="1065091" y="1870036"/>
              <a:chExt cx="10405892" cy="4086174"/>
            </a:xfrm>
          </p:grpSpPr>
          <p:sp>
            <p:nvSpPr>
              <p:cNvPr id="7" name="矩形: 圓角 6">
                <a:extLst>
                  <a:ext uri="{FF2B5EF4-FFF2-40B4-BE49-F238E27FC236}">
                    <a16:creationId xmlns:a16="http://schemas.microsoft.com/office/drawing/2014/main" id="{11E22AF4-2806-60D7-3BAD-6F326D5C7FC2}"/>
                  </a:ext>
                </a:extLst>
              </p:cNvPr>
              <p:cNvSpPr/>
              <p:nvPr/>
            </p:nvSpPr>
            <p:spPr>
              <a:xfrm>
                <a:off x="6785103" y="2784169"/>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Project</a:t>
                </a:r>
                <a:endParaRPr lang="zh-TW" altLang="en-US" dirty="0">
                  <a:solidFill>
                    <a:srgbClr val="2D6DA9"/>
                  </a:solidFill>
                </a:endParaRPr>
              </a:p>
            </p:txBody>
          </p:sp>
          <p:sp>
            <p:nvSpPr>
              <p:cNvPr id="8" name="矩形: 圓角 7">
                <a:extLst>
                  <a:ext uri="{FF2B5EF4-FFF2-40B4-BE49-F238E27FC236}">
                    <a16:creationId xmlns:a16="http://schemas.microsoft.com/office/drawing/2014/main" id="{EECEDFAD-FE8C-95BD-92B4-3AE8F78B49A2}"/>
                  </a:ext>
                </a:extLst>
              </p:cNvPr>
              <p:cNvSpPr/>
              <p:nvPr/>
            </p:nvSpPr>
            <p:spPr>
              <a:xfrm>
                <a:off x="8683351" y="3775491"/>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Option</a:t>
                </a:r>
                <a:endParaRPr lang="zh-TW" altLang="en-US" dirty="0">
                  <a:solidFill>
                    <a:srgbClr val="2D6DA9"/>
                  </a:solidFill>
                </a:endParaRPr>
              </a:p>
            </p:txBody>
          </p:sp>
          <p:sp>
            <p:nvSpPr>
              <p:cNvPr id="9" name="矩形: 圓角 8">
                <a:extLst>
                  <a:ext uri="{FF2B5EF4-FFF2-40B4-BE49-F238E27FC236}">
                    <a16:creationId xmlns:a16="http://schemas.microsoft.com/office/drawing/2014/main" id="{9CF4E85C-A1CD-B2A7-975E-273047B6C6B7}"/>
                  </a:ext>
                </a:extLst>
              </p:cNvPr>
              <p:cNvSpPr/>
              <p:nvPr/>
            </p:nvSpPr>
            <p:spPr>
              <a:xfrm>
                <a:off x="1065091" y="2450275"/>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B4543E"/>
                    </a:solidFill>
                  </a:rPr>
                  <a:t>User</a:t>
                </a:r>
                <a:endParaRPr lang="zh-TW" altLang="en-US" dirty="0">
                  <a:solidFill>
                    <a:srgbClr val="B4543E"/>
                  </a:solidFill>
                </a:endParaRPr>
              </a:p>
            </p:txBody>
          </p:sp>
          <p:sp>
            <p:nvSpPr>
              <p:cNvPr id="10" name="矩形: 圓角 9">
                <a:extLst>
                  <a:ext uri="{FF2B5EF4-FFF2-40B4-BE49-F238E27FC236}">
                    <a16:creationId xmlns:a16="http://schemas.microsoft.com/office/drawing/2014/main" id="{806DCD7A-33BB-0075-75A5-1E40AE062882}"/>
                  </a:ext>
                </a:extLst>
              </p:cNvPr>
              <p:cNvSpPr/>
              <p:nvPr/>
            </p:nvSpPr>
            <p:spPr>
              <a:xfrm>
                <a:off x="1065091" y="3998331"/>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B4543E"/>
                    </a:solidFill>
                  </a:rPr>
                  <a:t>UserProposer</a:t>
                </a:r>
                <a:endParaRPr lang="zh-TW" altLang="en-US" dirty="0">
                  <a:solidFill>
                    <a:srgbClr val="B4543E"/>
                  </a:solidFill>
                </a:endParaRPr>
              </a:p>
            </p:txBody>
          </p:sp>
          <p:sp>
            <p:nvSpPr>
              <p:cNvPr id="11" name="矩形: 圓角 10">
                <a:extLst>
                  <a:ext uri="{FF2B5EF4-FFF2-40B4-BE49-F238E27FC236}">
                    <a16:creationId xmlns:a16="http://schemas.microsoft.com/office/drawing/2014/main" id="{574315A1-9E32-0D01-044F-52273CD39105}"/>
                  </a:ext>
                </a:extLst>
              </p:cNvPr>
              <p:cNvSpPr/>
              <p:nvPr/>
            </p:nvSpPr>
            <p:spPr>
              <a:xfrm>
                <a:off x="4722949" y="4368537"/>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9D1EAD"/>
                    </a:solidFill>
                  </a:rPr>
                  <a:t>Order</a:t>
                </a:r>
                <a:endParaRPr lang="zh-TW" altLang="en-US" dirty="0">
                  <a:solidFill>
                    <a:srgbClr val="9D1EAD"/>
                  </a:solidFill>
                </a:endParaRPr>
              </a:p>
            </p:txBody>
          </p:sp>
          <p:sp>
            <p:nvSpPr>
              <p:cNvPr id="12" name="矩形: 圓角 11">
                <a:extLst>
                  <a:ext uri="{FF2B5EF4-FFF2-40B4-BE49-F238E27FC236}">
                    <a16:creationId xmlns:a16="http://schemas.microsoft.com/office/drawing/2014/main" id="{A033FF6C-1DE8-3A82-B5AD-8F68076212A6}"/>
                  </a:ext>
                </a:extLst>
              </p:cNvPr>
              <p:cNvSpPr/>
              <p:nvPr/>
            </p:nvSpPr>
            <p:spPr>
              <a:xfrm>
                <a:off x="4722949" y="5343562"/>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9D1EAD"/>
                    </a:solidFill>
                  </a:rPr>
                  <a:t>OrderInfo</a:t>
                </a:r>
                <a:endParaRPr lang="zh-TW" altLang="en-US" dirty="0">
                  <a:solidFill>
                    <a:srgbClr val="9D1EAD"/>
                  </a:solidFill>
                </a:endParaRPr>
              </a:p>
            </p:txBody>
          </p:sp>
          <p:sp>
            <p:nvSpPr>
              <p:cNvPr id="13" name="矩形: 圓角 12">
                <a:extLst>
                  <a:ext uri="{FF2B5EF4-FFF2-40B4-BE49-F238E27FC236}">
                    <a16:creationId xmlns:a16="http://schemas.microsoft.com/office/drawing/2014/main" id="{5A83EEE5-2308-EEDD-3B0D-18D902ED2C9C}"/>
                  </a:ext>
                </a:extLst>
              </p:cNvPr>
              <p:cNvSpPr/>
              <p:nvPr/>
            </p:nvSpPr>
            <p:spPr>
              <a:xfrm>
                <a:off x="8683350" y="4559526"/>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News</a:t>
                </a:r>
                <a:endParaRPr lang="zh-TW" altLang="en-US" dirty="0">
                  <a:solidFill>
                    <a:srgbClr val="2D6DA9"/>
                  </a:solidFill>
                </a:endParaRPr>
              </a:p>
            </p:txBody>
          </p:sp>
          <p:sp>
            <p:nvSpPr>
              <p:cNvPr id="14" name="矩形: 圓角 13">
                <a:extLst>
                  <a:ext uri="{FF2B5EF4-FFF2-40B4-BE49-F238E27FC236}">
                    <a16:creationId xmlns:a16="http://schemas.microsoft.com/office/drawing/2014/main" id="{3C288B44-B070-DF5D-919E-9B6593743D63}"/>
                  </a:ext>
                </a:extLst>
              </p:cNvPr>
              <p:cNvSpPr/>
              <p:nvPr/>
            </p:nvSpPr>
            <p:spPr>
              <a:xfrm>
                <a:off x="8683349" y="5343562"/>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2D6DA9"/>
                    </a:solidFill>
                  </a:rPr>
                  <a:t>Qas</a:t>
                </a:r>
                <a:endParaRPr lang="zh-TW" altLang="en-US" dirty="0">
                  <a:solidFill>
                    <a:srgbClr val="2D6DA9"/>
                  </a:solidFill>
                </a:endParaRPr>
              </a:p>
            </p:txBody>
          </p:sp>
          <p:cxnSp>
            <p:nvCxnSpPr>
              <p:cNvPr id="15" name="接點: 肘形 14">
                <a:extLst>
                  <a:ext uri="{FF2B5EF4-FFF2-40B4-BE49-F238E27FC236}">
                    <a16:creationId xmlns:a16="http://schemas.microsoft.com/office/drawing/2014/main" id="{7895BEC3-EDA8-7B69-221A-1AA4CFA0EA8E}"/>
                  </a:ext>
                </a:extLst>
              </p:cNvPr>
              <p:cNvCxnSpPr>
                <a:cxnSpLocks/>
                <a:stCxn id="9" idx="3"/>
                <a:endCxn id="11" idx="0"/>
              </p:cNvCxnSpPr>
              <p:nvPr/>
            </p:nvCxnSpPr>
            <p:spPr>
              <a:xfrm>
                <a:off x="3561659" y="2756599"/>
                <a:ext cx="2409574" cy="1611938"/>
              </a:xfrm>
              <a:prstGeom prst="bentConnector2">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1911EBFB-613A-10EF-95DD-2362999F07C8}"/>
                  </a:ext>
                </a:extLst>
              </p:cNvPr>
              <p:cNvCxnSpPr>
                <a:stCxn id="9" idx="2"/>
                <a:endCxn id="10" idx="0"/>
              </p:cNvCxnSpPr>
              <p:nvPr/>
            </p:nvCxnSpPr>
            <p:spPr>
              <a:xfrm rot="5400000">
                <a:off x="1845671" y="3530627"/>
                <a:ext cx="935408"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E56534B7-4F5B-D7AE-861C-857E9DC85E1B}"/>
                  </a:ext>
                </a:extLst>
              </p:cNvPr>
              <p:cNvCxnSpPr>
                <a:cxnSpLocks/>
                <a:stCxn id="10" idx="3"/>
                <a:endCxn id="7" idx="1"/>
              </p:cNvCxnSpPr>
              <p:nvPr/>
            </p:nvCxnSpPr>
            <p:spPr>
              <a:xfrm flipV="1">
                <a:off x="3561659" y="3090493"/>
                <a:ext cx="3223444" cy="1214162"/>
              </a:xfrm>
              <a:prstGeom prst="bentConnector3">
                <a:avLst>
                  <a:gd name="adj1" fmla="val 18430"/>
                </a:avLst>
              </a:prstGeom>
              <a:ln>
                <a:solidFill>
                  <a:srgbClr val="B4543E"/>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395ADFF1-687D-8003-21D0-E58CC4F69500}"/>
                  </a:ext>
                </a:extLst>
              </p:cNvPr>
              <p:cNvCxnSpPr>
                <a:stCxn id="11" idx="2"/>
                <a:endCxn id="12" idx="0"/>
              </p:cNvCxnSpPr>
              <p:nvPr/>
            </p:nvCxnSpPr>
            <p:spPr>
              <a:xfrm rot="5400000">
                <a:off x="5790045" y="5162373"/>
                <a:ext cx="362377"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1BDDBFA6-CA5A-5A89-4670-3B4F17D3842E}"/>
                  </a:ext>
                </a:extLst>
              </p:cNvPr>
              <p:cNvCxnSpPr>
                <a:cxnSpLocks/>
                <a:stCxn id="7" idx="3"/>
                <a:endCxn id="8" idx="0"/>
              </p:cNvCxnSpPr>
              <p:nvPr/>
            </p:nvCxnSpPr>
            <p:spPr>
              <a:xfrm>
                <a:off x="9255166" y="3090493"/>
                <a:ext cx="663217" cy="68499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9E4845CE-5803-A456-92EA-9B0A5EF71334}"/>
                  </a:ext>
                </a:extLst>
              </p:cNvPr>
              <p:cNvCxnSpPr>
                <a:cxnSpLocks/>
                <a:stCxn id="7" idx="2"/>
                <a:endCxn id="13" idx="1"/>
              </p:cNvCxnSpPr>
              <p:nvPr/>
            </p:nvCxnSpPr>
            <p:spPr>
              <a:xfrm rot="16200000" flipH="1">
                <a:off x="7617226" y="3799725"/>
                <a:ext cx="1469033" cy="66321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DBB9A7CB-7530-3E3D-6134-5F103DB8735A}"/>
                  </a:ext>
                </a:extLst>
              </p:cNvPr>
              <p:cNvCxnSpPr>
                <a:cxnSpLocks/>
                <a:stCxn id="7" idx="2"/>
                <a:endCxn id="14" idx="1"/>
              </p:cNvCxnSpPr>
              <p:nvPr/>
            </p:nvCxnSpPr>
            <p:spPr>
              <a:xfrm rot="16200000" flipH="1">
                <a:off x="7225208" y="4191744"/>
                <a:ext cx="2253069" cy="66321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4ACB2E23-85C4-5D1F-8331-6B16093BAB49}"/>
                  </a:ext>
                </a:extLst>
              </p:cNvPr>
              <p:cNvCxnSpPr>
                <a:stCxn id="10" idx="3"/>
                <a:endCxn id="11" idx="1"/>
              </p:cNvCxnSpPr>
              <p:nvPr/>
            </p:nvCxnSpPr>
            <p:spPr>
              <a:xfrm>
                <a:off x="3561659" y="4304655"/>
                <a:ext cx="1161290" cy="370206"/>
              </a:xfrm>
              <a:prstGeom prst="bentConnector3">
                <a:avLst>
                  <a:gd name="adj1" fmla="val 50000"/>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23" name="接點: 肘形 22">
                <a:extLst>
                  <a:ext uri="{FF2B5EF4-FFF2-40B4-BE49-F238E27FC236}">
                    <a16:creationId xmlns:a16="http://schemas.microsoft.com/office/drawing/2014/main" id="{44F1FEA8-EAE3-23B9-1B98-B7DF1B0C3420}"/>
                  </a:ext>
                </a:extLst>
              </p:cNvPr>
              <p:cNvCxnSpPr>
                <a:stCxn id="11" idx="3"/>
                <a:endCxn id="8" idx="1"/>
              </p:cNvCxnSpPr>
              <p:nvPr/>
            </p:nvCxnSpPr>
            <p:spPr>
              <a:xfrm flipV="1">
                <a:off x="7219517" y="4081815"/>
                <a:ext cx="1463834" cy="593046"/>
              </a:xfrm>
              <a:prstGeom prst="bentConnector3">
                <a:avLst>
                  <a:gd name="adj1" fmla="val 50000"/>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E87F407C-328A-69BE-B1FC-ECAA8D026E4E}"/>
                  </a:ext>
                </a:extLst>
              </p:cNvPr>
              <p:cNvCxnSpPr>
                <a:cxnSpLocks/>
                <a:stCxn id="7" idx="2"/>
                <a:endCxn id="11" idx="3"/>
              </p:cNvCxnSpPr>
              <p:nvPr/>
            </p:nvCxnSpPr>
            <p:spPr>
              <a:xfrm rot="5400000">
                <a:off x="6980804" y="3635530"/>
                <a:ext cx="1278044" cy="80061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96AAC3F6-CFD0-5477-3132-038539EE1B0F}"/>
                  </a:ext>
                </a:extLst>
              </p:cNvPr>
              <p:cNvCxnSpPr>
                <a:cxnSpLocks/>
                <a:stCxn id="9" idx="0"/>
                <a:endCxn id="7" idx="0"/>
              </p:cNvCxnSpPr>
              <p:nvPr/>
            </p:nvCxnSpPr>
            <p:spPr>
              <a:xfrm rot="16200000" flipH="1">
                <a:off x="4999808" y="-236158"/>
                <a:ext cx="333894" cy="5706760"/>
              </a:xfrm>
              <a:prstGeom prst="bentConnector3">
                <a:avLst>
                  <a:gd name="adj1" fmla="val -68465"/>
                </a:avLst>
              </a:prstGeom>
              <a:ln>
                <a:solidFill>
                  <a:srgbClr val="2D6DA9"/>
                </a:solidFill>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7E45DA1C-1E80-4847-4252-13210C3CE4A0}"/>
                  </a:ext>
                </a:extLst>
              </p:cNvPr>
              <p:cNvSpPr txBox="1"/>
              <p:nvPr/>
            </p:nvSpPr>
            <p:spPr>
              <a:xfrm>
                <a:off x="4859340" y="1870036"/>
                <a:ext cx="1905522" cy="369332"/>
              </a:xfrm>
              <a:prstGeom prst="rect">
                <a:avLst/>
              </a:prstGeom>
              <a:noFill/>
            </p:spPr>
            <p:txBody>
              <a:bodyPr wrap="none" rtlCol="0">
                <a:spAutoFit/>
              </a:bodyPr>
              <a:lstStyle/>
              <a:p>
                <a:r>
                  <a:rPr lang="en-US" altLang="zh-TW" dirty="0">
                    <a:solidFill>
                      <a:srgbClr val="2D6DA9"/>
                    </a:solidFill>
                  </a:rPr>
                  <a:t>User like Project</a:t>
                </a:r>
                <a:endParaRPr lang="zh-TW" altLang="en-US" dirty="0">
                  <a:solidFill>
                    <a:srgbClr val="2D6DA9"/>
                  </a:solidFill>
                </a:endParaRPr>
              </a:p>
            </p:txBody>
          </p:sp>
          <p:sp>
            <p:nvSpPr>
              <p:cNvPr id="27" name="文字方塊 26">
                <a:extLst>
                  <a:ext uri="{FF2B5EF4-FFF2-40B4-BE49-F238E27FC236}">
                    <a16:creationId xmlns:a16="http://schemas.microsoft.com/office/drawing/2014/main" id="{63CCD718-C6F6-7C03-C448-B83EFD266322}"/>
                  </a:ext>
                </a:extLst>
              </p:cNvPr>
              <p:cNvSpPr txBox="1"/>
              <p:nvPr/>
            </p:nvSpPr>
            <p:spPr>
              <a:xfrm>
                <a:off x="9315906" y="2752665"/>
                <a:ext cx="2155077" cy="369332"/>
              </a:xfrm>
              <a:prstGeom prst="rect">
                <a:avLst/>
              </a:prstGeom>
              <a:noFill/>
            </p:spPr>
            <p:txBody>
              <a:bodyPr wrap="none" rtlCol="0">
                <a:spAutoFit/>
              </a:bodyPr>
              <a:lstStyle/>
              <a:p>
                <a:r>
                  <a:rPr lang="en-US" altLang="zh-TW" dirty="0">
                    <a:solidFill>
                      <a:srgbClr val="2D6DA9"/>
                    </a:solidFill>
                  </a:rPr>
                  <a:t>Project has Option</a:t>
                </a:r>
                <a:endParaRPr lang="zh-TW" altLang="en-US" dirty="0">
                  <a:solidFill>
                    <a:srgbClr val="2D6DA9"/>
                  </a:solidFill>
                </a:endParaRPr>
              </a:p>
            </p:txBody>
          </p:sp>
          <p:sp>
            <p:nvSpPr>
              <p:cNvPr id="28" name="文字方塊 27">
                <a:extLst>
                  <a:ext uri="{FF2B5EF4-FFF2-40B4-BE49-F238E27FC236}">
                    <a16:creationId xmlns:a16="http://schemas.microsoft.com/office/drawing/2014/main" id="{03C8CCE0-DCA3-DD5A-C8FD-4045A10E6387}"/>
                  </a:ext>
                </a:extLst>
              </p:cNvPr>
              <p:cNvSpPr txBox="1"/>
              <p:nvPr/>
            </p:nvSpPr>
            <p:spPr>
              <a:xfrm>
                <a:off x="6923785" y="3639278"/>
                <a:ext cx="1968231" cy="369332"/>
              </a:xfrm>
              <a:prstGeom prst="rect">
                <a:avLst/>
              </a:prstGeom>
              <a:noFill/>
            </p:spPr>
            <p:txBody>
              <a:bodyPr wrap="none" rtlCol="0">
                <a:spAutoFit/>
              </a:bodyPr>
              <a:lstStyle/>
              <a:p>
                <a:r>
                  <a:rPr lang="en-US" altLang="zh-TW" dirty="0">
                    <a:solidFill>
                      <a:srgbClr val="2D6DA9"/>
                    </a:solidFill>
                  </a:rPr>
                  <a:t>Order by  Project</a:t>
                </a:r>
                <a:endParaRPr lang="zh-TW" altLang="en-US" dirty="0">
                  <a:solidFill>
                    <a:srgbClr val="2D6DA9"/>
                  </a:solidFill>
                </a:endParaRPr>
              </a:p>
            </p:txBody>
          </p:sp>
          <p:sp>
            <p:nvSpPr>
              <p:cNvPr id="29" name="文字方塊 28">
                <a:extLst>
                  <a:ext uri="{FF2B5EF4-FFF2-40B4-BE49-F238E27FC236}">
                    <a16:creationId xmlns:a16="http://schemas.microsoft.com/office/drawing/2014/main" id="{82FAA405-E6EF-FDD9-A0D3-F80CF96A8862}"/>
                  </a:ext>
                </a:extLst>
              </p:cNvPr>
              <p:cNvSpPr txBox="1"/>
              <p:nvPr/>
            </p:nvSpPr>
            <p:spPr>
              <a:xfrm>
                <a:off x="4375529" y="2456652"/>
                <a:ext cx="1720471" cy="369332"/>
              </a:xfrm>
              <a:prstGeom prst="rect">
                <a:avLst/>
              </a:prstGeom>
              <a:noFill/>
            </p:spPr>
            <p:txBody>
              <a:bodyPr wrap="none" rtlCol="0">
                <a:spAutoFit/>
              </a:bodyPr>
              <a:lstStyle/>
              <a:p>
                <a:r>
                  <a:rPr lang="en-US" altLang="zh-TW" dirty="0">
                    <a:solidFill>
                      <a:srgbClr val="9D1EAD"/>
                    </a:solidFill>
                  </a:rPr>
                  <a:t>User get Order</a:t>
                </a:r>
                <a:endParaRPr lang="zh-TW" altLang="en-US" dirty="0">
                  <a:solidFill>
                    <a:srgbClr val="9D1EAD"/>
                  </a:solidFill>
                </a:endParaRPr>
              </a:p>
            </p:txBody>
          </p:sp>
          <p:sp>
            <p:nvSpPr>
              <p:cNvPr id="30" name="文字方塊 29">
                <a:extLst>
                  <a:ext uri="{FF2B5EF4-FFF2-40B4-BE49-F238E27FC236}">
                    <a16:creationId xmlns:a16="http://schemas.microsoft.com/office/drawing/2014/main" id="{B1E2C8EF-3B59-DE3F-BC1F-5AA366F2AECE}"/>
                  </a:ext>
                </a:extLst>
              </p:cNvPr>
              <p:cNvSpPr txBox="1"/>
              <p:nvPr/>
            </p:nvSpPr>
            <p:spPr>
              <a:xfrm>
                <a:off x="2560201" y="3316453"/>
                <a:ext cx="2975608" cy="369332"/>
              </a:xfrm>
              <a:prstGeom prst="rect">
                <a:avLst/>
              </a:prstGeom>
              <a:noFill/>
            </p:spPr>
            <p:txBody>
              <a:bodyPr wrap="square" rtlCol="0">
                <a:spAutoFit/>
              </a:bodyPr>
              <a:lstStyle/>
              <a:p>
                <a:r>
                  <a:rPr lang="en-US" altLang="zh-TW" dirty="0" err="1">
                    <a:solidFill>
                      <a:srgbClr val="B4543E"/>
                    </a:solidFill>
                  </a:rPr>
                  <a:t>UserProposer</a:t>
                </a:r>
                <a:r>
                  <a:rPr lang="en-US" altLang="zh-TW" dirty="0">
                    <a:solidFill>
                      <a:srgbClr val="B4543E"/>
                    </a:solidFill>
                  </a:rPr>
                  <a:t> has Project</a:t>
                </a:r>
                <a:endParaRPr lang="zh-TW" altLang="en-US" dirty="0">
                  <a:solidFill>
                    <a:srgbClr val="B4543E"/>
                  </a:solidFill>
                </a:endParaRPr>
              </a:p>
            </p:txBody>
          </p:sp>
        </p:grpSp>
      </p:grpSp>
    </p:spTree>
    <p:extLst>
      <p:ext uri="{BB962C8B-B14F-4D97-AF65-F5344CB8AC3E}">
        <p14:creationId xmlns:p14="http://schemas.microsoft.com/office/powerpoint/2010/main" val="254997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B9771-5AA4-7BB0-0F03-A9628AAEB3AA}"/>
              </a:ext>
            </a:extLst>
          </p:cNvPr>
          <p:cNvSpPr>
            <a:spLocks noGrp="1"/>
          </p:cNvSpPr>
          <p:nvPr>
            <p:ph type="title"/>
          </p:nvPr>
        </p:nvSpPr>
        <p:spPr/>
        <p:txBody>
          <a:bodyPr/>
          <a:lstStyle/>
          <a:p>
            <a:r>
              <a:rPr lang="zh-TW" altLang="en-US" dirty="0"/>
              <a:t>前端路由規劃</a:t>
            </a:r>
          </a:p>
        </p:txBody>
      </p:sp>
      <p:pic>
        <p:nvPicPr>
          <p:cNvPr id="5" name="內容版面配置區 4" descr="一張含有 文字, 螢幕擷取畫面, 數字, 功能表 的圖片&#10;&#10;自動產生的描述">
            <a:extLst>
              <a:ext uri="{FF2B5EF4-FFF2-40B4-BE49-F238E27FC236}">
                <a16:creationId xmlns:a16="http://schemas.microsoft.com/office/drawing/2014/main" id="{CFFCDE54-30FE-C436-48B4-87BB184DDB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14551" y="0"/>
            <a:ext cx="7062253" cy="7007873"/>
          </a:xfrm>
        </p:spPr>
      </p:pic>
      <p:sp>
        <p:nvSpPr>
          <p:cNvPr id="6" name="矩形 5">
            <a:extLst>
              <a:ext uri="{FF2B5EF4-FFF2-40B4-BE49-F238E27FC236}">
                <a16:creationId xmlns:a16="http://schemas.microsoft.com/office/drawing/2014/main" id="{C393B4AC-3E98-17DD-61E1-1C592A535033}"/>
              </a:ext>
            </a:extLst>
          </p:cNvPr>
          <p:cNvSpPr/>
          <p:nvPr/>
        </p:nvSpPr>
        <p:spPr>
          <a:xfrm>
            <a:off x="5514551" y="1"/>
            <a:ext cx="7062253"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693D35D9-F6FA-D879-73E0-752F3B0A26C7}"/>
              </a:ext>
            </a:extLst>
          </p:cNvPr>
          <p:cNvPicPr>
            <a:picLocks noChangeAspect="1"/>
          </p:cNvPicPr>
          <p:nvPr/>
        </p:nvPicPr>
        <p:blipFill>
          <a:blip r:embed="rId4"/>
          <a:stretch>
            <a:fillRect/>
          </a:stretch>
        </p:blipFill>
        <p:spPr>
          <a:xfrm>
            <a:off x="756902" y="2187277"/>
            <a:ext cx="10076033" cy="3329021"/>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3369812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57759-1F40-ED88-E5DA-B97DE3E444C9}"/>
              </a:ext>
            </a:extLst>
          </p:cNvPr>
          <p:cNvSpPr>
            <a:spLocks noGrp="1"/>
          </p:cNvSpPr>
          <p:nvPr>
            <p:ph type="title"/>
          </p:nvPr>
        </p:nvSpPr>
        <p:spPr/>
        <p:txBody>
          <a:bodyPr/>
          <a:lstStyle/>
          <a:p>
            <a:r>
              <a:rPr lang="zh-TW" altLang="en-US" dirty="0"/>
              <a:t>功能任務認領 </a:t>
            </a:r>
            <a:r>
              <a:rPr lang="en-US" altLang="zh-TW" dirty="0"/>
              <a:t>–</a:t>
            </a:r>
            <a:r>
              <a:rPr lang="zh-TW" altLang="en-US" dirty="0"/>
              <a:t> 前後端開發</a:t>
            </a:r>
          </a:p>
        </p:txBody>
      </p:sp>
      <p:sp>
        <p:nvSpPr>
          <p:cNvPr id="8" name="內容版面配置區 7">
            <a:extLst>
              <a:ext uri="{FF2B5EF4-FFF2-40B4-BE49-F238E27FC236}">
                <a16:creationId xmlns:a16="http://schemas.microsoft.com/office/drawing/2014/main" id="{988C9A11-33C6-456E-EF37-A3547D11640B}"/>
              </a:ext>
            </a:extLst>
          </p:cNvPr>
          <p:cNvSpPr>
            <a:spLocks noGrp="1"/>
          </p:cNvSpPr>
          <p:nvPr>
            <p:ph idx="1"/>
          </p:nvPr>
        </p:nvSpPr>
        <p:spPr/>
        <p:txBody>
          <a:bodyPr/>
          <a:lstStyle/>
          <a:p>
            <a:endParaRPr lang="zh-TW" altLang="en-US"/>
          </a:p>
        </p:txBody>
      </p:sp>
      <p:pic>
        <p:nvPicPr>
          <p:cNvPr id="10" name="內容版面配置區 6" descr="一張含有 文字, 螢幕擷取畫面, 數字 的圖片&#10;&#10;自動產生的描述">
            <a:extLst>
              <a:ext uri="{FF2B5EF4-FFF2-40B4-BE49-F238E27FC236}">
                <a16:creationId xmlns:a16="http://schemas.microsoft.com/office/drawing/2014/main" id="{95ED39FF-46DB-AC83-57DF-B99300431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184" y="1787341"/>
            <a:ext cx="7586381" cy="3656943"/>
          </a:xfrm>
          <a:prstGeom prst="rect">
            <a:avLst/>
          </a:prstGeom>
        </p:spPr>
      </p:pic>
      <p:pic>
        <p:nvPicPr>
          <p:cNvPr id="11" name="內容版面配置區 8" descr="一張含有 文字, 螢幕擷取畫面, 數字, 軟體 的圖片&#10;&#10;自動產生的描述">
            <a:extLst>
              <a:ext uri="{FF2B5EF4-FFF2-40B4-BE49-F238E27FC236}">
                <a16:creationId xmlns:a16="http://schemas.microsoft.com/office/drawing/2014/main" id="{78C005FC-C140-D7D0-F743-B00A9B0A901D}"/>
              </a:ext>
            </a:extLst>
          </p:cNvPr>
          <p:cNvPicPr>
            <a:picLocks noChangeAspect="1"/>
          </p:cNvPicPr>
          <p:nvPr/>
        </p:nvPicPr>
        <p:blipFill rotWithShape="1">
          <a:blip r:embed="rId4">
            <a:extLst>
              <a:ext uri="{28A0092B-C50C-407E-A947-70E740481C1C}">
                <a14:useLocalDpi xmlns:a14="http://schemas.microsoft.com/office/drawing/2010/main" val="0"/>
              </a:ext>
            </a:extLst>
          </a:blip>
          <a:srcRect r="21027"/>
          <a:stretch/>
        </p:blipFill>
        <p:spPr>
          <a:xfrm>
            <a:off x="6292643" y="3168381"/>
            <a:ext cx="5446516" cy="3324494"/>
          </a:xfrm>
          <a:prstGeom prst="rect">
            <a:avLst/>
          </a:prstGeom>
        </p:spPr>
      </p:pic>
    </p:spTree>
    <p:extLst>
      <p:ext uri="{BB962C8B-B14F-4D97-AF65-F5344CB8AC3E}">
        <p14:creationId xmlns:p14="http://schemas.microsoft.com/office/powerpoint/2010/main" val="4226582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dirty="0"/>
              <a:t>贊助方</a:t>
            </a:r>
            <a:endParaRPr lang="en-US" altLang="zh-TW" dirty="0"/>
          </a:p>
          <a:p>
            <a:pPr>
              <a:lnSpc>
                <a:spcPct val="150000"/>
              </a:lnSpc>
            </a:pPr>
            <a:r>
              <a:rPr lang="zh-TW" altLang="en-US" dirty="0"/>
              <a:t>檢視所有專案</a:t>
            </a:r>
            <a:endParaRPr lang="en-US" altLang="zh-TW" dirty="0"/>
          </a:p>
          <a:p>
            <a:pPr>
              <a:lnSpc>
                <a:spcPct val="150000"/>
              </a:lnSpc>
            </a:pPr>
            <a:r>
              <a:rPr lang="zh-TW" altLang="en-US" dirty="0"/>
              <a:t>贊助心儀的專案</a:t>
            </a:r>
            <a:endParaRPr lang="en-US" altLang="zh-TW" dirty="0"/>
          </a:p>
          <a:p>
            <a:pPr>
              <a:lnSpc>
                <a:spcPct val="150000"/>
              </a:lnSpc>
            </a:pPr>
            <a:r>
              <a:rPr lang="zh-TW" altLang="en-US" dirty="0"/>
              <a:t>查看個人的贊助紀錄</a:t>
            </a:r>
            <a:endParaRPr lang="en-US" altLang="zh-TW" dirty="0"/>
          </a:p>
          <a:p>
            <a:pPr>
              <a:lnSpc>
                <a:spcPct val="150000"/>
              </a:lnSpc>
            </a:pPr>
            <a:r>
              <a:rPr lang="zh-TW" altLang="en-US" dirty="0"/>
              <a:t>設定個人資料</a:t>
            </a:r>
            <a:endParaRPr lang="en-US" altLang="zh-TW" dirty="0"/>
          </a:p>
          <a:p>
            <a:endParaRPr lang="en-US" altLang="zh-TW" dirty="0"/>
          </a:p>
          <a:p>
            <a:pPr marL="0" indent="0">
              <a:buNone/>
            </a:pPr>
            <a:endParaRPr lang="en-US" altLang="zh-TW" dirty="0"/>
          </a:p>
          <a:p>
            <a:pPr marL="0" indent="0">
              <a:buNone/>
            </a:pPr>
            <a:endParaRPr lang="en-US" altLang="zh-TW" dirty="0"/>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r>
              <a:rPr lang="zh-TW" altLang="en-US" sz="3200" dirty="0"/>
              <a:t>提案方</a:t>
            </a:r>
            <a:endParaRPr lang="en-US" altLang="zh-TW" sz="3200" dirty="0"/>
          </a:p>
          <a:p>
            <a:pPr>
              <a:lnSpc>
                <a:spcPct val="150000"/>
              </a:lnSpc>
            </a:pPr>
            <a:r>
              <a:rPr lang="zh-TW" altLang="en-US" dirty="0"/>
              <a:t>提供自助開立募資專區，方便用戶直接開始募資行動</a:t>
            </a:r>
            <a:endParaRPr lang="en-US" altLang="zh-TW" dirty="0"/>
          </a:p>
          <a:p>
            <a:pPr>
              <a:lnSpc>
                <a:spcPct val="150000"/>
              </a:lnSpc>
            </a:pPr>
            <a:r>
              <a:rPr lang="zh-TW" altLang="en-US" dirty="0"/>
              <a:t>查看提案紀錄</a:t>
            </a:r>
            <a:endParaRPr lang="en-US" altLang="zh-TW" dirty="0"/>
          </a:p>
          <a:p>
            <a:pPr>
              <a:lnSpc>
                <a:spcPct val="150000"/>
              </a:lnSpc>
            </a:pPr>
            <a:r>
              <a:rPr lang="zh-TW" altLang="en-US" dirty="0"/>
              <a:t>查看提案專案的募資狀況</a:t>
            </a:r>
          </a:p>
        </p:txBody>
      </p:sp>
      <p:sp>
        <p:nvSpPr>
          <p:cNvPr id="5" name="文字方塊 4">
            <a:extLst>
              <a:ext uri="{FF2B5EF4-FFF2-40B4-BE49-F238E27FC236}">
                <a16:creationId xmlns:a16="http://schemas.microsoft.com/office/drawing/2014/main" id="{123B7C50-7E62-0976-F579-4ED61183ACA8}"/>
              </a:ext>
            </a:extLst>
          </p:cNvPr>
          <p:cNvSpPr txBox="1"/>
          <p:nvPr/>
        </p:nvSpPr>
        <p:spPr>
          <a:xfrm>
            <a:off x="10757322" y="5942568"/>
            <a:ext cx="1192955" cy="369332"/>
          </a:xfrm>
          <a:prstGeom prst="rect">
            <a:avLst/>
          </a:prstGeom>
          <a:noFill/>
        </p:spPr>
        <p:txBody>
          <a:bodyPr wrap="none" rtlCol="0">
            <a:spAutoFit/>
          </a:bodyPr>
          <a:lstStyle/>
          <a:p>
            <a:r>
              <a:rPr lang="en-US" altLang="zh-TW" dirty="0">
                <a:solidFill>
                  <a:srgbClr val="2D6DA9"/>
                </a:solidFill>
              </a:rPr>
              <a:t>Demo </a:t>
            </a:r>
            <a:r>
              <a:rPr lang="zh-TW" altLang="en-US" dirty="0">
                <a:solidFill>
                  <a:srgbClr val="2D6DA9"/>
                </a:solidFill>
              </a:rPr>
              <a:t> </a:t>
            </a:r>
            <a:r>
              <a:rPr lang="en-US" altLang="zh-TW" dirty="0">
                <a:solidFill>
                  <a:srgbClr val="2D6DA9"/>
                </a:solidFill>
              </a:rPr>
              <a:t>〉</a:t>
            </a:r>
            <a:endParaRPr lang="zh-TW" altLang="en-US" dirty="0">
              <a:solidFill>
                <a:srgbClr val="2D6DA9"/>
              </a:solidFill>
            </a:endParaRPr>
          </a:p>
        </p:txBody>
      </p:sp>
    </p:spTree>
    <p:extLst>
      <p:ext uri="{BB962C8B-B14F-4D97-AF65-F5344CB8AC3E}">
        <p14:creationId xmlns:p14="http://schemas.microsoft.com/office/powerpoint/2010/main" val="337862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4CC6590-3975-FC79-82EB-B19A778E3E73}"/>
              </a:ext>
            </a:extLst>
          </p:cNvPr>
          <p:cNvSpPr>
            <a:spLocks noGrp="1"/>
          </p:cNvSpPr>
          <p:nvPr>
            <p:ph type="title"/>
          </p:nvPr>
        </p:nvSpPr>
        <p:spPr/>
        <p:txBody>
          <a:bodyPr/>
          <a:lstStyle/>
          <a:p>
            <a:r>
              <a:rPr lang="zh-TW" altLang="en-US" dirty="0"/>
              <a:t>   目  錄</a:t>
            </a:r>
          </a:p>
        </p:txBody>
      </p:sp>
      <p:sp>
        <p:nvSpPr>
          <p:cNvPr id="9" name="Google Shape;636;p77">
            <a:extLst>
              <a:ext uri="{FF2B5EF4-FFF2-40B4-BE49-F238E27FC236}">
                <a16:creationId xmlns:a16="http://schemas.microsoft.com/office/drawing/2014/main" id="{9F72DDA5-1436-F40A-901C-E30C2EE3C86F}"/>
              </a:ext>
            </a:extLst>
          </p:cNvPr>
          <p:cNvSpPr txBox="1">
            <a:spLocks/>
          </p:cNvSpPr>
          <p:nvPr/>
        </p:nvSpPr>
        <p:spPr>
          <a:xfrm>
            <a:off x="591591" y="1818770"/>
            <a:ext cx="3282728" cy="4020000"/>
          </a:xfrm>
          <a:prstGeom prst="rect">
            <a:avLst/>
          </a:prstGeom>
          <a:noFill/>
          <a:ln>
            <a:noFill/>
          </a:ln>
        </p:spPr>
        <p:txBody>
          <a:bodyPr spcFirstLastPara="1" wrap="square" lIns="91425" tIns="45700" rIns="91425" bIns="45700" anchor="t" anchorCtr="0">
            <a:normAutofit fontScale="92500" lnSpcReduction="2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創作理念</a:t>
            </a:r>
          </a:p>
          <a:p>
            <a:pPr marL="0" indent="0" algn="r">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成員介紹</a:t>
            </a:r>
          </a:p>
          <a:p>
            <a:pPr marL="0" indent="0" algn="r">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概念發想、企劃</a:t>
            </a:r>
          </a:p>
          <a:p>
            <a:pPr marL="0" indent="0" algn="r">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開發過程</a:t>
            </a:r>
          </a:p>
          <a:p>
            <a:pPr marL="0" indent="0" algn="r">
              <a:buFont typeface="Arial" panose="020B0604020202020204" pitchFamily="34" charset="0"/>
              <a:buNone/>
            </a:pPr>
            <a:r>
              <a:rPr lang="zh-TW" altLang="en-US" sz="3600" dirty="0">
                <a:latin typeface="jf open 粉圓 1.1" panose="020F0500000000000000" pitchFamily="34" charset="-120"/>
                <a:ea typeface="jf open 粉圓 1.1" panose="020F0500000000000000" pitchFamily="34" charset="-120"/>
                <a:cs typeface="Zen Maru Gothic Medium"/>
                <a:sym typeface="Zen Maru Gothic Medium"/>
              </a:rPr>
              <a:t>平台展示</a:t>
            </a:r>
          </a:p>
        </p:txBody>
      </p:sp>
      <p:sp>
        <p:nvSpPr>
          <p:cNvPr id="10" name="Google Shape;637;p77">
            <a:extLst>
              <a:ext uri="{FF2B5EF4-FFF2-40B4-BE49-F238E27FC236}">
                <a16:creationId xmlns:a16="http://schemas.microsoft.com/office/drawing/2014/main" id="{9C789F6B-70EF-454D-53A9-0D6453CC9233}"/>
              </a:ext>
            </a:extLst>
          </p:cNvPr>
          <p:cNvSpPr txBox="1">
            <a:spLocks/>
          </p:cNvSpPr>
          <p:nvPr/>
        </p:nvSpPr>
        <p:spPr>
          <a:xfrm>
            <a:off x="7895925" y="1820728"/>
            <a:ext cx="4286400" cy="4052400"/>
          </a:xfrm>
          <a:prstGeom prst="rect">
            <a:avLst/>
          </a:prstGeom>
          <a:noFill/>
          <a:ln>
            <a:noFill/>
          </a:ln>
        </p:spPr>
        <p:txBody>
          <a:bodyPr spcFirstLastPara="1" wrap="square" lIns="91425" tIns="45700" rIns="91425" bIns="45700" anchor="t" anchorCtr="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zh-TW" altLang="en-US" sz="3300">
                <a:latin typeface="jf open 粉圓 1.1" panose="020F0500000000000000" pitchFamily="34" charset="-120"/>
                <a:ea typeface="jf open 粉圓 1.1" panose="020F0500000000000000" pitchFamily="34" charset="-120"/>
                <a:sym typeface="Zen Maru Gothic Medium"/>
              </a:rPr>
              <a:t>  使用技術</a:t>
            </a:r>
          </a:p>
          <a:p>
            <a:pPr marL="0" indent="0">
              <a:spcBef>
                <a:spcPts val="0"/>
              </a:spcBef>
              <a:buFont typeface="Arial" panose="020B0604020202020204" pitchFamily="34" charset="0"/>
              <a:buNone/>
            </a:pPr>
            <a:r>
              <a:rPr lang="zh-TW" altLang="en-US" sz="3300">
                <a:latin typeface="jf open 粉圓 1.1" panose="020F0500000000000000" pitchFamily="34" charset="-120"/>
                <a:ea typeface="jf open 粉圓 1.1" panose="020F0500000000000000" pitchFamily="34" charset="-120"/>
                <a:sym typeface="Zen Maru Gothic Medium"/>
              </a:rPr>
              <a:t>  遇到問題</a:t>
            </a:r>
          </a:p>
          <a:p>
            <a:pPr marL="0" indent="0">
              <a:spcBef>
                <a:spcPts val="0"/>
              </a:spcBef>
              <a:buFont typeface="Arial" panose="020B0604020202020204" pitchFamily="34" charset="0"/>
              <a:buNone/>
            </a:pPr>
            <a:r>
              <a:rPr lang="zh-TW" altLang="en-US" sz="3300">
                <a:latin typeface="jf open 粉圓 1.1" panose="020F0500000000000000" pitchFamily="34" charset="-120"/>
                <a:ea typeface="jf open 粉圓 1.1" panose="020F0500000000000000" pitchFamily="34" charset="-120"/>
                <a:sym typeface="Zen Maru Gothic Medium"/>
              </a:rPr>
              <a:t>  最喜歡的點、巧思</a:t>
            </a:r>
          </a:p>
          <a:p>
            <a:pPr marL="0" indent="0">
              <a:spcBef>
                <a:spcPts val="0"/>
              </a:spcBef>
              <a:buFont typeface="Arial" panose="020B0604020202020204" pitchFamily="34" charset="0"/>
              <a:buNone/>
            </a:pPr>
            <a:r>
              <a:rPr lang="zh-TW" altLang="en-US" sz="3300">
                <a:latin typeface="jf open 粉圓 1.1" panose="020F0500000000000000" pitchFamily="34" charset="-120"/>
                <a:ea typeface="jf open 粉圓 1.1" panose="020F0500000000000000" pitchFamily="34" charset="-120"/>
                <a:sym typeface="Zen Maru Gothic Medium"/>
              </a:rPr>
              <a:t>  心得</a:t>
            </a:r>
          </a:p>
          <a:p>
            <a:pPr marL="0" indent="0">
              <a:spcBef>
                <a:spcPts val="0"/>
              </a:spcBef>
              <a:buFont typeface="Arial" panose="020B0604020202020204" pitchFamily="34" charset="0"/>
              <a:buNone/>
            </a:pPr>
            <a:r>
              <a:rPr lang="zh-TW" altLang="en-US" sz="3300">
                <a:latin typeface="jf open 粉圓 1.1" panose="020F0500000000000000" pitchFamily="34" charset="-120"/>
                <a:ea typeface="jf open 粉圓 1.1" panose="020F0500000000000000" pitchFamily="34" charset="-120"/>
                <a:sym typeface="Zen Maru Gothic Medium"/>
              </a:rPr>
              <a:t>  其他 </a:t>
            </a:r>
            <a:r>
              <a:rPr lang="en-US" altLang="zh-TW" sz="3300">
                <a:latin typeface="jf open 粉圓 1.1" panose="020F0500000000000000" pitchFamily="34" charset="-120"/>
                <a:ea typeface="jf open 粉圓 1.1" panose="020F0500000000000000" pitchFamily="34" charset="-120"/>
                <a:sym typeface="Zen Maru Gothic Medium"/>
              </a:rPr>
              <a:t>(</a:t>
            </a:r>
            <a:r>
              <a:rPr lang="zh-TW" altLang="en-US" sz="3300">
                <a:latin typeface="jf open 粉圓 1.1" panose="020F0500000000000000" pitchFamily="34" charset="-120"/>
                <a:ea typeface="jf open 粉圓 1.1" panose="020F0500000000000000" pitchFamily="34" charset="-120"/>
                <a:sym typeface="Zen Maru Gothic Medium"/>
              </a:rPr>
              <a:t>時間規劃</a:t>
            </a:r>
            <a:r>
              <a:rPr lang="en-US" altLang="zh-TW" sz="3300">
                <a:latin typeface="jf open 粉圓 1.1" panose="020F0500000000000000" pitchFamily="34" charset="-120"/>
                <a:ea typeface="jf open 粉圓 1.1" panose="020F0500000000000000" pitchFamily="34" charset="-120"/>
                <a:sym typeface="Zen Maru Gothic Medium"/>
              </a:rPr>
              <a:t>)</a:t>
            </a:r>
            <a:endParaRPr lang="zh-TW" altLang="en-US" sz="3300" dirty="0">
              <a:latin typeface="jf open 粉圓 1.1" panose="020F0500000000000000" pitchFamily="34" charset="-120"/>
              <a:ea typeface="jf open 粉圓 1.1" panose="020F0500000000000000" pitchFamily="34" charset="-120"/>
              <a:sym typeface="Zen Maru Gothic Medium"/>
            </a:endParaRPr>
          </a:p>
        </p:txBody>
      </p:sp>
      <p:cxnSp>
        <p:nvCxnSpPr>
          <p:cNvPr id="12" name="Google Shape;641;p77">
            <a:extLst>
              <a:ext uri="{FF2B5EF4-FFF2-40B4-BE49-F238E27FC236}">
                <a16:creationId xmlns:a16="http://schemas.microsoft.com/office/drawing/2014/main" id="{3F0FB172-564F-6107-B658-7E182EA2EB6F}"/>
              </a:ext>
            </a:extLst>
          </p:cNvPr>
          <p:cNvCxnSpPr/>
          <p:nvPr/>
        </p:nvCxnSpPr>
        <p:spPr>
          <a:xfrm>
            <a:off x="3968318" y="2256450"/>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13" name="Google Shape;642;p77">
            <a:extLst>
              <a:ext uri="{FF2B5EF4-FFF2-40B4-BE49-F238E27FC236}">
                <a16:creationId xmlns:a16="http://schemas.microsoft.com/office/drawing/2014/main" id="{4F7B5ADB-0FEF-3C0E-E873-B5E4F170EF05}"/>
              </a:ext>
            </a:extLst>
          </p:cNvPr>
          <p:cNvCxnSpPr/>
          <p:nvPr/>
        </p:nvCxnSpPr>
        <p:spPr>
          <a:xfrm>
            <a:off x="4036325" y="3009749"/>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14" name="Google Shape;643;p77">
            <a:extLst>
              <a:ext uri="{FF2B5EF4-FFF2-40B4-BE49-F238E27FC236}">
                <a16:creationId xmlns:a16="http://schemas.microsoft.com/office/drawing/2014/main" id="{024521EE-90D9-0643-E3CC-F31A1841371E}"/>
              </a:ext>
            </a:extLst>
          </p:cNvPr>
          <p:cNvCxnSpPr/>
          <p:nvPr/>
        </p:nvCxnSpPr>
        <p:spPr>
          <a:xfrm>
            <a:off x="4036325" y="3813576"/>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15" name="Google Shape;644;p77">
            <a:extLst>
              <a:ext uri="{FF2B5EF4-FFF2-40B4-BE49-F238E27FC236}">
                <a16:creationId xmlns:a16="http://schemas.microsoft.com/office/drawing/2014/main" id="{F3AD482F-19A2-D3D9-7562-CE5F35A64C0C}"/>
              </a:ext>
            </a:extLst>
          </p:cNvPr>
          <p:cNvCxnSpPr/>
          <p:nvPr/>
        </p:nvCxnSpPr>
        <p:spPr>
          <a:xfrm>
            <a:off x="4106728" y="4575092"/>
            <a:ext cx="1362900" cy="10800"/>
          </a:xfrm>
          <a:prstGeom prst="straightConnector1">
            <a:avLst/>
          </a:prstGeom>
          <a:noFill/>
          <a:ln w="28575" cap="flat" cmpd="sng">
            <a:solidFill>
              <a:srgbClr val="F18A3F"/>
            </a:solidFill>
            <a:prstDash val="lgDash"/>
            <a:round/>
            <a:headEnd type="oval" w="med" len="med"/>
            <a:tailEnd type="none" w="med" len="med"/>
          </a:ln>
        </p:spPr>
      </p:cxnSp>
      <p:cxnSp>
        <p:nvCxnSpPr>
          <p:cNvPr id="16" name="Google Shape;645;p77">
            <a:extLst>
              <a:ext uri="{FF2B5EF4-FFF2-40B4-BE49-F238E27FC236}">
                <a16:creationId xmlns:a16="http://schemas.microsoft.com/office/drawing/2014/main" id="{1C5DB26E-19DD-4141-10EB-7A2206520B7D}"/>
              </a:ext>
            </a:extLst>
          </p:cNvPr>
          <p:cNvCxnSpPr/>
          <p:nvPr/>
        </p:nvCxnSpPr>
        <p:spPr>
          <a:xfrm>
            <a:off x="4106728" y="5368119"/>
            <a:ext cx="1362900" cy="10800"/>
          </a:xfrm>
          <a:prstGeom prst="straightConnector1">
            <a:avLst/>
          </a:prstGeom>
          <a:noFill/>
          <a:ln w="28575" cap="flat" cmpd="sng">
            <a:solidFill>
              <a:srgbClr val="F18A3F"/>
            </a:solidFill>
            <a:prstDash val="lgDash"/>
            <a:round/>
            <a:headEnd type="oval" w="med" len="med"/>
            <a:tailEnd type="none" w="med" len="med"/>
          </a:ln>
        </p:spPr>
      </p:cxnSp>
      <p:cxnSp>
        <p:nvCxnSpPr>
          <p:cNvPr id="17" name="Google Shape;641;p77">
            <a:extLst>
              <a:ext uri="{FF2B5EF4-FFF2-40B4-BE49-F238E27FC236}">
                <a16:creationId xmlns:a16="http://schemas.microsoft.com/office/drawing/2014/main" id="{02FAD58C-F13D-1260-AB35-A6C5F51ADED1}"/>
              </a:ext>
            </a:extLst>
          </p:cNvPr>
          <p:cNvCxnSpPr>
            <a:cxnSpLocks/>
          </p:cNvCxnSpPr>
          <p:nvPr/>
        </p:nvCxnSpPr>
        <p:spPr>
          <a:xfrm flipH="1">
            <a:off x="6546525" y="2245650"/>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18" name="Google Shape;642;p77">
            <a:extLst>
              <a:ext uri="{FF2B5EF4-FFF2-40B4-BE49-F238E27FC236}">
                <a16:creationId xmlns:a16="http://schemas.microsoft.com/office/drawing/2014/main" id="{05248E3D-28E7-B5C3-7242-50A0C725534B}"/>
              </a:ext>
            </a:extLst>
          </p:cNvPr>
          <p:cNvCxnSpPr>
            <a:cxnSpLocks/>
          </p:cNvCxnSpPr>
          <p:nvPr/>
        </p:nvCxnSpPr>
        <p:spPr>
          <a:xfrm flipH="1">
            <a:off x="6614532" y="2998949"/>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19" name="Google Shape;643;p77">
            <a:extLst>
              <a:ext uri="{FF2B5EF4-FFF2-40B4-BE49-F238E27FC236}">
                <a16:creationId xmlns:a16="http://schemas.microsoft.com/office/drawing/2014/main" id="{3027EBD6-2793-BE28-2232-7CB06038093D}"/>
              </a:ext>
            </a:extLst>
          </p:cNvPr>
          <p:cNvCxnSpPr>
            <a:cxnSpLocks/>
          </p:cNvCxnSpPr>
          <p:nvPr/>
        </p:nvCxnSpPr>
        <p:spPr>
          <a:xfrm flipH="1">
            <a:off x="6614532" y="3802776"/>
            <a:ext cx="1362900" cy="10800"/>
          </a:xfrm>
          <a:prstGeom prst="straightConnector1">
            <a:avLst/>
          </a:prstGeom>
          <a:noFill/>
          <a:ln w="28575" cap="flat" cmpd="sng">
            <a:solidFill>
              <a:srgbClr val="FF8001"/>
            </a:solidFill>
            <a:prstDash val="lgDash"/>
            <a:round/>
            <a:headEnd type="oval" w="med" len="med"/>
            <a:tailEnd type="none" w="med" len="med"/>
          </a:ln>
        </p:spPr>
      </p:cxnSp>
      <p:cxnSp>
        <p:nvCxnSpPr>
          <p:cNvPr id="20" name="Google Shape;644;p77">
            <a:extLst>
              <a:ext uri="{FF2B5EF4-FFF2-40B4-BE49-F238E27FC236}">
                <a16:creationId xmlns:a16="http://schemas.microsoft.com/office/drawing/2014/main" id="{39C99AC2-031D-AC3A-05D8-8C9EF77B1386}"/>
              </a:ext>
            </a:extLst>
          </p:cNvPr>
          <p:cNvCxnSpPr>
            <a:cxnSpLocks/>
          </p:cNvCxnSpPr>
          <p:nvPr/>
        </p:nvCxnSpPr>
        <p:spPr>
          <a:xfrm flipH="1">
            <a:off x="6684935" y="4564292"/>
            <a:ext cx="1362900" cy="10800"/>
          </a:xfrm>
          <a:prstGeom prst="straightConnector1">
            <a:avLst/>
          </a:prstGeom>
          <a:noFill/>
          <a:ln w="28575" cap="flat" cmpd="sng">
            <a:solidFill>
              <a:srgbClr val="F18A3F"/>
            </a:solidFill>
            <a:prstDash val="lgDash"/>
            <a:round/>
            <a:headEnd type="oval" w="med" len="med"/>
            <a:tailEnd type="none" w="med" len="med"/>
          </a:ln>
        </p:spPr>
      </p:cxnSp>
      <p:cxnSp>
        <p:nvCxnSpPr>
          <p:cNvPr id="21" name="Google Shape;645;p77">
            <a:extLst>
              <a:ext uri="{FF2B5EF4-FFF2-40B4-BE49-F238E27FC236}">
                <a16:creationId xmlns:a16="http://schemas.microsoft.com/office/drawing/2014/main" id="{07EF27AC-2710-2CDB-BB27-DD364DEAE432}"/>
              </a:ext>
            </a:extLst>
          </p:cNvPr>
          <p:cNvCxnSpPr>
            <a:cxnSpLocks/>
          </p:cNvCxnSpPr>
          <p:nvPr/>
        </p:nvCxnSpPr>
        <p:spPr>
          <a:xfrm flipH="1">
            <a:off x="6684935" y="5357319"/>
            <a:ext cx="1362900" cy="10800"/>
          </a:xfrm>
          <a:prstGeom prst="straightConnector1">
            <a:avLst/>
          </a:prstGeom>
          <a:noFill/>
          <a:ln w="28575" cap="flat" cmpd="sng">
            <a:solidFill>
              <a:srgbClr val="F18A3F"/>
            </a:solidFill>
            <a:prstDash val="lgDash"/>
            <a:round/>
            <a:headEnd type="oval" w="med" len="med"/>
            <a:tailEnd type="none" w="med" len="med"/>
          </a:ln>
        </p:spPr>
      </p:cxnSp>
      <p:pic>
        <p:nvPicPr>
          <p:cNvPr id="11" name="Google Shape;640;p77">
            <a:extLst>
              <a:ext uri="{FF2B5EF4-FFF2-40B4-BE49-F238E27FC236}">
                <a16:creationId xmlns:a16="http://schemas.microsoft.com/office/drawing/2014/main" id="{25BBCB0E-A665-77B7-6853-00E0E03B8CD3}"/>
              </a:ext>
            </a:extLst>
          </p:cNvPr>
          <p:cNvPicPr preferRelativeResize="0"/>
          <p:nvPr/>
        </p:nvPicPr>
        <p:blipFill>
          <a:blip r:embed="rId2">
            <a:alphaModFix/>
          </a:blip>
          <a:stretch>
            <a:fillRect/>
          </a:stretch>
        </p:blipFill>
        <p:spPr>
          <a:xfrm>
            <a:off x="4552839" y="1274675"/>
            <a:ext cx="2910475" cy="5583326"/>
          </a:xfrm>
          <a:prstGeom prst="rect">
            <a:avLst/>
          </a:prstGeom>
          <a:noFill/>
          <a:ln>
            <a:noFill/>
          </a:ln>
        </p:spPr>
      </p:pic>
      <p:pic>
        <p:nvPicPr>
          <p:cNvPr id="22" name="圖形 21">
            <a:extLst>
              <a:ext uri="{FF2B5EF4-FFF2-40B4-BE49-F238E27FC236}">
                <a16:creationId xmlns:a16="http://schemas.microsoft.com/office/drawing/2014/main" id="{19C200A8-F649-876D-9843-147FEB18A4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80206" y="264530"/>
            <a:ext cx="1288503" cy="613573"/>
          </a:xfrm>
          <a:prstGeom prst="rect">
            <a:avLst/>
          </a:prstGeom>
        </p:spPr>
      </p:pic>
      <p:sp>
        <p:nvSpPr>
          <p:cNvPr id="26" name="文字方塊 25">
            <a:extLst>
              <a:ext uri="{FF2B5EF4-FFF2-40B4-BE49-F238E27FC236}">
                <a16:creationId xmlns:a16="http://schemas.microsoft.com/office/drawing/2014/main" id="{F6E600E5-80AB-D0F6-9844-BCA6D50786FC}"/>
              </a:ext>
            </a:extLst>
          </p:cNvPr>
          <p:cNvSpPr txBox="1"/>
          <p:nvPr/>
        </p:nvSpPr>
        <p:spPr>
          <a:xfrm>
            <a:off x="10762318" y="1205751"/>
            <a:ext cx="1107996" cy="369332"/>
          </a:xfrm>
          <a:prstGeom prst="rect">
            <a:avLst/>
          </a:prstGeom>
          <a:solidFill>
            <a:srgbClr val="FAEEE2"/>
          </a:solidFill>
        </p:spPr>
        <p:txBody>
          <a:bodyPr wrap="none" rtlCol="0">
            <a:spAutoFit/>
          </a:bodyPr>
          <a:lstStyle/>
          <a:p>
            <a:r>
              <a:rPr lang="zh-TW" altLang="en-US" dirty="0"/>
              <a:t>最後再改</a:t>
            </a:r>
          </a:p>
        </p:txBody>
      </p:sp>
    </p:spTree>
    <p:extLst>
      <p:ext uri="{BB962C8B-B14F-4D97-AF65-F5344CB8AC3E}">
        <p14:creationId xmlns:p14="http://schemas.microsoft.com/office/powerpoint/2010/main" val="4005296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01865A-80F9-7035-3284-4FAFB68645E2}"/>
              </a:ext>
            </a:extLst>
          </p:cNvPr>
          <p:cNvSpPr>
            <a:spLocks noGrp="1"/>
          </p:cNvSpPr>
          <p:nvPr>
            <p:ph type="title"/>
          </p:nvPr>
        </p:nvSpPr>
        <p:spPr/>
        <p:txBody>
          <a:bodyPr/>
          <a:lstStyle/>
          <a:p>
            <a:r>
              <a:rPr lang="zh-TW" altLang="zh-TW" b="0" dirty="0">
                <a:latin typeface="jf open 粉圓 1.1" panose="020F0500000000000000" pitchFamily="34" charset="-120"/>
                <a:ea typeface="jf open 粉圓 1.1" panose="020F0500000000000000" pitchFamily="34" charset="-120"/>
                <a:cs typeface="Zen Maru Gothic Medium"/>
                <a:sym typeface="Zen Maru Gothic Medium"/>
              </a:rPr>
              <a:t>開發時程</a:t>
            </a:r>
            <a:endParaRPr lang="zh-TW" altLang="en-US" dirty="0"/>
          </a:p>
        </p:txBody>
      </p:sp>
      <p:sp>
        <p:nvSpPr>
          <p:cNvPr id="5" name="Google Shape;658;p78">
            <a:extLst>
              <a:ext uri="{FF2B5EF4-FFF2-40B4-BE49-F238E27FC236}">
                <a16:creationId xmlns:a16="http://schemas.microsoft.com/office/drawing/2014/main" id="{01558BFE-68C9-963B-E661-C9A29140C851}"/>
              </a:ext>
            </a:extLst>
          </p:cNvPr>
          <p:cNvSpPr/>
          <p:nvPr/>
        </p:nvSpPr>
        <p:spPr>
          <a:xfrm>
            <a:off x="427588" y="2936349"/>
            <a:ext cx="1972515" cy="2303964"/>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6" name="Google Shape;659;p78">
            <a:extLst>
              <a:ext uri="{FF2B5EF4-FFF2-40B4-BE49-F238E27FC236}">
                <a16:creationId xmlns:a16="http://schemas.microsoft.com/office/drawing/2014/main" id="{3F9E7B83-CB14-E049-6BD0-F2CE5079363B}"/>
              </a:ext>
            </a:extLst>
          </p:cNvPr>
          <p:cNvSpPr/>
          <p:nvPr/>
        </p:nvSpPr>
        <p:spPr>
          <a:xfrm>
            <a:off x="2768663" y="3533024"/>
            <a:ext cx="1972515" cy="1925514"/>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7" name="Google Shape;660;p78">
            <a:extLst>
              <a:ext uri="{FF2B5EF4-FFF2-40B4-BE49-F238E27FC236}">
                <a16:creationId xmlns:a16="http://schemas.microsoft.com/office/drawing/2014/main" id="{D83027F6-CE2A-54FA-CF31-20092AD351E0}"/>
              </a:ext>
            </a:extLst>
          </p:cNvPr>
          <p:cNvGrpSpPr/>
          <p:nvPr/>
        </p:nvGrpSpPr>
        <p:grpSpPr>
          <a:xfrm>
            <a:off x="977467" y="2499799"/>
            <a:ext cx="872401" cy="872870"/>
            <a:chOff x="-62725" y="-2035"/>
            <a:chExt cx="2665449" cy="2544070"/>
          </a:xfrm>
        </p:grpSpPr>
        <p:sp>
          <p:nvSpPr>
            <p:cNvPr id="8" name="Google Shape;661;p78">
              <a:extLst>
                <a:ext uri="{FF2B5EF4-FFF2-40B4-BE49-F238E27FC236}">
                  <a16:creationId xmlns:a16="http://schemas.microsoft.com/office/drawing/2014/main" id="{48550E8B-00D2-93D6-803B-8BD6ED6A0B2C}"/>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9" name="Google Shape;662;p78">
              <a:extLst>
                <a:ext uri="{FF2B5EF4-FFF2-40B4-BE49-F238E27FC236}">
                  <a16:creationId xmlns:a16="http://schemas.microsoft.com/office/drawing/2014/main" id="{6FD68503-093F-048B-2B0A-BE4F2540F260}"/>
                </a:ext>
              </a:extLst>
            </p:cNvPr>
            <p:cNvSpPr/>
            <p:nvPr/>
          </p:nvSpPr>
          <p:spPr>
            <a:xfrm>
              <a:off x="1261854" y="2605"/>
              <a:ext cx="1183873" cy="927005"/>
            </a:xfrm>
            <a:custGeom>
              <a:avLst/>
              <a:gdLst/>
              <a:ahLst/>
              <a:cxnLst/>
              <a:rect l="l" t="t" r="r" b="b"/>
              <a:pathLst>
                <a:path w="1183873" h="927005" extrusionOk="0">
                  <a:moveTo>
                    <a:pt x="149257" y="5259"/>
                  </a:moveTo>
                  <a:cubicBezTo>
                    <a:pt x="594209" y="55006"/>
                    <a:pt x="980093" y="335367"/>
                    <a:pt x="1164903" y="743169"/>
                  </a:cubicBezTo>
                  <a:cubicBezTo>
                    <a:pt x="1183873" y="784535"/>
                    <a:pt x="1179260" y="832889"/>
                    <a:pt x="1152810" y="869922"/>
                  </a:cubicBezTo>
                  <a:cubicBezTo>
                    <a:pt x="1126360" y="906955"/>
                    <a:pt x="1082118" y="927005"/>
                    <a:pt x="1036835" y="922481"/>
                  </a:cubicBezTo>
                  <a:cubicBezTo>
                    <a:pt x="991552" y="917956"/>
                    <a:pt x="952151" y="889548"/>
                    <a:pt x="933552" y="848014"/>
                  </a:cubicBezTo>
                  <a:cubicBezTo>
                    <a:pt x="785704" y="521773"/>
                    <a:pt x="476996" y="297484"/>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10" name="Google Shape;663;p78">
            <a:extLst>
              <a:ext uri="{FF2B5EF4-FFF2-40B4-BE49-F238E27FC236}">
                <a16:creationId xmlns:a16="http://schemas.microsoft.com/office/drawing/2014/main" id="{2DB2C903-C9F8-14D9-8840-DBA43F31A8CF}"/>
              </a:ext>
            </a:extLst>
          </p:cNvPr>
          <p:cNvGrpSpPr/>
          <p:nvPr/>
        </p:nvGrpSpPr>
        <p:grpSpPr>
          <a:xfrm>
            <a:off x="3318521" y="3114699"/>
            <a:ext cx="881950" cy="872870"/>
            <a:chOff x="-62725" y="-2035"/>
            <a:chExt cx="2694624" cy="2544070"/>
          </a:xfrm>
        </p:grpSpPr>
        <p:sp>
          <p:nvSpPr>
            <p:cNvPr id="11" name="Google Shape;664;p78">
              <a:extLst>
                <a:ext uri="{FF2B5EF4-FFF2-40B4-BE49-F238E27FC236}">
                  <a16:creationId xmlns:a16="http://schemas.microsoft.com/office/drawing/2014/main" id="{AE5FAF87-B845-1D9F-14E9-AEADFCBD6375}"/>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12" name="Google Shape;665;p78">
              <a:extLst>
                <a:ext uri="{FF2B5EF4-FFF2-40B4-BE49-F238E27FC236}">
                  <a16:creationId xmlns:a16="http://schemas.microsoft.com/office/drawing/2014/main" id="{2A60026D-2479-9222-214A-96BA6609E79C}"/>
                </a:ext>
              </a:extLst>
            </p:cNvPr>
            <p:cNvSpPr/>
            <p:nvPr/>
          </p:nvSpPr>
          <p:spPr>
            <a:xfrm>
              <a:off x="1261854" y="2605"/>
              <a:ext cx="1370045" cy="2246921"/>
            </a:xfrm>
            <a:custGeom>
              <a:avLst/>
              <a:gdLst/>
              <a:ahLst/>
              <a:cxnLst/>
              <a:rect l="l" t="t" r="r" b="b"/>
              <a:pathLst>
                <a:path w="1370045" h="2246921" extrusionOk="0">
                  <a:moveTo>
                    <a:pt x="149257" y="5259"/>
                  </a:moveTo>
                  <a:cubicBezTo>
                    <a:pt x="644711" y="60652"/>
                    <a:pt x="1061930" y="400803"/>
                    <a:pt x="1215988" y="874943"/>
                  </a:cubicBezTo>
                  <a:cubicBezTo>
                    <a:pt x="1370045" y="1349084"/>
                    <a:pt x="1232443" y="1869507"/>
                    <a:pt x="864172" y="2205542"/>
                  </a:cubicBezTo>
                  <a:cubicBezTo>
                    <a:pt x="830693" y="2236366"/>
                    <a:pt x="783279" y="2246921"/>
                    <a:pt x="739885" y="2233209"/>
                  </a:cubicBezTo>
                  <a:cubicBezTo>
                    <a:pt x="696492" y="2219498"/>
                    <a:pt x="663751" y="2183617"/>
                    <a:pt x="654061" y="2139152"/>
                  </a:cubicBezTo>
                  <a:cubicBezTo>
                    <a:pt x="644371" y="2094687"/>
                    <a:pt x="659213" y="2048436"/>
                    <a:pt x="692967" y="2017912"/>
                  </a:cubicBezTo>
                  <a:cubicBezTo>
                    <a:pt x="987584" y="1749084"/>
                    <a:pt x="1097665" y="1332746"/>
                    <a:pt x="974419" y="953434"/>
                  </a:cubicBezTo>
                  <a:cubicBezTo>
                    <a:pt x="851173" y="574121"/>
                    <a:pt x="517398" y="302001"/>
                    <a:pt x="121035" y="257686"/>
                  </a:cubicBezTo>
                  <a:cubicBezTo>
                    <a:pt x="75786" y="252832"/>
                    <a:pt x="36593" y="224138"/>
                    <a:pt x="18297" y="182469"/>
                  </a:cubicBezTo>
                  <a:cubicBezTo>
                    <a:pt x="0" y="140801"/>
                    <a:pt x="5397" y="92528"/>
                    <a:pt x="32444" y="55929"/>
                  </a:cubicBezTo>
                  <a:cubicBezTo>
                    <a:pt x="59491" y="19330"/>
                    <a:pt x="104054" y="0"/>
                    <a:pt x="149257"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13" name="Google Shape;666;p78">
            <a:extLst>
              <a:ext uri="{FF2B5EF4-FFF2-40B4-BE49-F238E27FC236}">
                <a16:creationId xmlns:a16="http://schemas.microsoft.com/office/drawing/2014/main" id="{AFA58605-78BA-1DB6-5A5E-88A05E8DC320}"/>
              </a:ext>
            </a:extLst>
          </p:cNvPr>
          <p:cNvGrpSpPr/>
          <p:nvPr/>
        </p:nvGrpSpPr>
        <p:grpSpPr>
          <a:xfrm>
            <a:off x="1077376" y="2582171"/>
            <a:ext cx="672423" cy="708355"/>
            <a:chOff x="1813" y="0"/>
            <a:chExt cx="809173" cy="812800"/>
          </a:xfrm>
        </p:grpSpPr>
        <p:sp>
          <p:nvSpPr>
            <p:cNvPr id="14" name="Google Shape;667;p78">
              <a:extLst>
                <a:ext uri="{FF2B5EF4-FFF2-40B4-BE49-F238E27FC236}">
                  <a16:creationId xmlns:a16="http://schemas.microsoft.com/office/drawing/2014/main" id="{D51D925E-02D0-A72A-94BC-E4E24D51E4F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15" name="Google Shape;668;p78">
              <a:extLst>
                <a:ext uri="{FF2B5EF4-FFF2-40B4-BE49-F238E27FC236}">
                  <a16:creationId xmlns:a16="http://schemas.microsoft.com/office/drawing/2014/main" id="{9B520213-1B6F-4063-70F3-20A25BC00630}"/>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1</a:t>
              </a:r>
              <a:endParaRPr>
                <a:latin typeface="jf open 粉圓 1.1" panose="020F0500000000000000" pitchFamily="34" charset="-120"/>
                <a:ea typeface="jf open 粉圓 1.1" panose="020F0500000000000000" pitchFamily="34" charset="-120"/>
              </a:endParaRPr>
            </a:p>
          </p:txBody>
        </p:sp>
      </p:grpSp>
      <p:grpSp>
        <p:nvGrpSpPr>
          <p:cNvPr id="16" name="Google Shape;669;p78">
            <a:extLst>
              <a:ext uri="{FF2B5EF4-FFF2-40B4-BE49-F238E27FC236}">
                <a16:creationId xmlns:a16="http://schemas.microsoft.com/office/drawing/2014/main" id="{8464B3F7-1729-C13E-1DB2-12185DD05AFE}"/>
              </a:ext>
            </a:extLst>
          </p:cNvPr>
          <p:cNvGrpSpPr/>
          <p:nvPr/>
        </p:nvGrpSpPr>
        <p:grpSpPr>
          <a:xfrm>
            <a:off x="3418430" y="3197071"/>
            <a:ext cx="672423" cy="708355"/>
            <a:chOff x="1813" y="0"/>
            <a:chExt cx="809173" cy="812800"/>
          </a:xfrm>
        </p:grpSpPr>
        <p:sp>
          <p:nvSpPr>
            <p:cNvPr id="17" name="Google Shape;670;p78">
              <a:extLst>
                <a:ext uri="{FF2B5EF4-FFF2-40B4-BE49-F238E27FC236}">
                  <a16:creationId xmlns:a16="http://schemas.microsoft.com/office/drawing/2014/main" id="{5EAD858C-8B66-9CD5-3FDD-1CE46C627D9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18" name="Google Shape;671;p78">
              <a:extLst>
                <a:ext uri="{FF2B5EF4-FFF2-40B4-BE49-F238E27FC236}">
                  <a16:creationId xmlns:a16="http://schemas.microsoft.com/office/drawing/2014/main" id="{05875C71-FDFD-A069-F2A2-D8406FA118CF}"/>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2</a:t>
              </a:r>
              <a:endParaRPr>
                <a:latin typeface="jf open 粉圓 1.1" panose="020F0500000000000000" pitchFamily="34" charset="-120"/>
                <a:ea typeface="jf open 粉圓 1.1" panose="020F0500000000000000" pitchFamily="34" charset="-120"/>
              </a:endParaRPr>
            </a:p>
          </p:txBody>
        </p:sp>
      </p:grpSp>
      <p:sp>
        <p:nvSpPr>
          <p:cNvPr id="19" name="Google Shape;672;p78">
            <a:extLst>
              <a:ext uri="{FF2B5EF4-FFF2-40B4-BE49-F238E27FC236}">
                <a16:creationId xmlns:a16="http://schemas.microsoft.com/office/drawing/2014/main" id="{275B25DB-9310-CD1C-FE6A-3F4A132F5FC0}"/>
              </a:ext>
            </a:extLst>
          </p:cNvPr>
          <p:cNvSpPr/>
          <p:nvPr/>
        </p:nvSpPr>
        <p:spPr>
          <a:xfrm>
            <a:off x="4966350" y="2936349"/>
            <a:ext cx="2163918" cy="1925514"/>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20" name="Google Shape;673;p78">
            <a:extLst>
              <a:ext uri="{FF2B5EF4-FFF2-40B4-BE49-F238E27FC236}">
                <a16:creationId xmlns:a16="http://schemas.microsoft.com/office/drawing/2014/main" id="{37800DB3-2590-96EF-9CC0-A109775B7CE4}"/>
              </a:ext>
            </a:extLst>
          </p:cNvPr>
          <p:cNvGrpSpPr/>
          <p:nvPr/>
        </p:nvGrpSpPr>
        <p:grpSpPr>
          <a:xfrm>
            <a:off x="5659625" y="2499799"/>
            <a:ext cx="882184" cy="902674"/>
            <a:chOff x="-62725" y="-2035"/>
            <a:chExt cx="2695338" cy="2630936"/>
          </a:xfrm>
        </p:grpSpPr>
        <p:sp>
          <p:nvSpPr>
            <p:cNvPr id="21" name="Google Shape;674;p78">
              <a:extLst>
                <a:ext uri="{FF2B5EF4-FFF2-40B4-BE49-F238E27FC236}">
                  <a16:creationId xmlns:a16="http://schemas.microsoft.com/office/drawing/2014/main" id="{8A2C5586-ABA5-C068-A104-5767ADE71991}"/>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22" name="Google Shape;675;p78">
              <a:extLst>
                <a:ext uri="{FF2B5EF4-FFF2-40B4-BE49-F238E27FC236}">
                  <a16:creationId xmlns:a16="http://schemas.microsoft.com/office/drawing/2014/main" id="{72A99F04-27F0-F96A-563C-C22449329F31}"/>
                </a:ext>
              </a:extLst>
            </p:cNvPr>
            <p:cNvSpPr/>
            <p:nvPr/>
          </p:nvSpPr>
          <p:spPr>
            <a:xfrm>
              <a:off x="577207" y="2605"/>
              <a:ext cx="2055406" cy="2626296"/>
            </a:xfrm>
            <a:custGeom>
              <a:avLst/>
              <a:gdLst/>
              <a:ahLst/>
              <a:cxnLst/>
              <a:rect l="l" t="t" r="r" b="b"/>
              <a:pathLst>
                <a:path w="2055406" h="2626296" extrusionOk="0">
                  <a:moveTo>
                    <a:pt x="833904" y="5259"/>
                  </a:moveTo>
                  <a:cubicBezTo>
                    <a:pt x="1346372" y="62555"/>
                    <a:pt x="1773324" y="424033"/>
                    <a:pt x="1914365" y="920031"/>
                  </a:cubicBezTo>
                  <a:cubicBezTo>
                    <a:pt x="2055406" y="1416029"/>
                    <a:pt x="1882535" y="1948072"/>
                    <a:pt x="1476890" y="2266441"/>
                  </a:cubicBezTo>
                  <a:cubicBezTo>
                    <a:pt x="1071245" y="2584809"/>
                    <a:pt x="513362" y="2626296"/>
                    <a:pt x="65089" y="2371428"/>
                  </a:cubicBezTo>
                  <a:cubicBezTo>
                    <a:pt x="25428" y="2349112"/>
                    <a:pt x="738" y="2307281"/>
                    <a:pt x="369" y="2261774"/>
                  </a:cubicBezTo>
                  <a:cubicBezTo>
                    <a:pt x="0" y="2216267"/>
                    <a:pt x="24008" y="2174041"/>
                    <a:pt x="63302" y="2151085"/>
                  </a:cubicBezTo>
                  <a:cubicBezTo>
                    <a:pt x="102596" y="2128129"/>
                    <a:pt x="151170" y="2127952"/>
                    <a:pt x="190630" y="2150621"/>
                  </a:cubicBezTo>
                  <a:cubicBezTo>
                    <a:pt x="549249" y="2354516"/>
                    <a:pt x="995555" y="2321327"/>
                    <a:pt x="1320071" y="2066631"/>
                  </a:cubicBezTo>
                  <a:cubicBezTo>
                    <a:pt x="1644586" y="1811936"/>
                    <a:pt x="1782883" y="1386302"/>
                    <a:pt x="1670051" y="989504"/>
                  </a:cubicBezTo>
                  <a:cubicBezTo>
                    <a:pt x="1557218" y="592705"/>
                    <a:pt x="1215656" y="303523"/>
                    <a:pt x="805682" y="257686"/>
                  </a:cubicBezTo>
                  <a:cubicBezTo>
                    <a:pt x="760433" y="252832"/>
                    <a:pt x="721240" y="224138"/>
                    <a:pt x="702944" y="182469"/>
                  </a:cubicBezTo>
                  <a:cubicBezTo>
                    <a:pt x="684647" y="140801"/>
                    <a:pt x="690044" y="92528"/>
                    <a:pt x="717091" y="55929"/>
                  </a:cubicBezTo>
                  <a:cubicBezTo>
                    <a:pt x="744138" y="19330"/>
                    <a:pt x="788701" y="0"/>
                    <a:pt x="833904"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23" name="Google Shape;676;p78">
            <a:extLst>
              <a:ext uri="{FF2B5EF4-FFF2-40B4-BE49-F238E27FC236}">
                <a16:creationId xmlns:a16="http://schemas.microsoft.com/office/drawing/2014/main" id="{34D9CBD0-0642-A181-E3F9-E56CCECE0CD3}"/>
              </a:ext>
            </a:extLst>
          </p:cNvPr>
          <p:cNvGrpSpPr/>
          <p:nvPr/>
        </p:nvGrpSpPr>
        <p:grpSpPr>
          <a:xfrm>
            <a:off x="5759534" y="2582171"/>
            <a:ext cx="672423" cy="708355"/>
            <a:chOff x="1813" y="0"/>
            <a:chExt cx="809173" cy="812800"/>
          </a:xfrm>
        </p:grpSpPr>
        <p:sp>
          <p:nvSpPr>
            <p:cNvPr id="24" name="Google Shape;677;p78">
              <a:extLst>
                <a:ext uri="{FF2B5EF4-FFF2-40B4-BE49-F238E27FC236}">
                  <a16:creationId xmlns:a16="http://schemas.microsoft.com/office/drawing/2014/main" id="{A5017904-A492-E23A-89F8-473CE3D7878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25" name="Google Shape;678;p78">
              <a:extLst>
                <a:ext uri="{FF2B5EF4-FFF2-40B4-BE49-F238E27FC236}">
                  <a16:creationId xmlns:a16="http://schemas.microsoft.com/office/drawing/2014/main" id="{A869470C-85D5-D700-28AE-9D14DC1C5730}"/>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3</a:t>
              </a:r>
              <a:endParaRPr>
                <a:latin typeface="jf open 粉圓 1.1" panose="020F0500000000000000" pitchFamily="34" charset="-120"/>
                <a:ea typeface="jf open 粉圓 1.1" panose="020F0500000000000000" pitchFamily="34" charset="-120"/>
              </a:endParaRPr>
            </a:p>
          </p:txBody>
        </p:sp>
      </p:grpSp>
      <p:sp>
        <p:nvSpPr>
          <p:cNvPr id="26" name="Google Shape;679;p78">
            <a:extLst>
              <a:ext uri="{FF2B5EF4-FFF2-40B4-BE49-F238E27FC236}">
                <a16:creationId xmlns:a16="http://schemas.microsoft.com/office/drawing/2014/main" id="{DF0E84DE-4103-1BC7-7BCA-A3B408F1CE11}"/>
              </a:ext>
            </a:extLst>
          </p:cNvPr>
          <p:cNvSpPr/>
          <p:nvPr/>
        </p:nvSpPr>
        <p:spPr>
          <a:xfrm>
            <a:off x="7521975" y="3552098"/>
            <a:ext cx="1972515" cy="2580345"/>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27" name="Google Shape;680;p78">
            <a:extLst>
              <a:ext uri="{FF2B5EF4-FFF2-40B4-BE49-F238E27FC236}">
                <a16:creationId xmlns:a16="http://schemas.microsoft.com/office/drawing/2014/main" id="{9DEFED6C-4612-6A6D-9B17-92C40E2E4DAA}"/>
              </a:ext>
            </a:extLst>
          </p:cNvPr>
          <p:cNvGrpSpPr/>
          <p:nvPr/>
        </p:nvGrpSpPr>
        <p:grpSpPr>
          <a:xfrm>
            <a:off x="8066328" y="3115549"/>
            <a:ext cx="887437" cy="900125"/>
            <a:chOff x="-79570" y="-2035"/>
            <a:chExt cx="2711388" cy="2623505"/>
          </a:xfrm>
        </p:grpSpPr>
        <p:sp>
          <p:nvSpPr>
            <p:cNvPr id="28" name="Google Shape;681;p78">
              <a:extLst>
                <a:ext uri="{FF2B5EF4-FFF2-40B4-BE49-F238E27FC236}">
                  <a16:creationId xmlns:a16="http://schemas.microsoft.com/office/drawing/2014/main" id="{DE3E6FD9-2D61-7497-23A4-207C1F9BB93A}"/>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29" name="Google Shape;682;p78">
              <a:extLst>
                <a:ext uri="{FF2B5EF4-FFF2-40B4-BE49-F238E27FC236}">
                  <a16:creationId xmlns:a16="http://schemas.microsoft.com/office/drawing/2014/main" id="{039A8A11-A3E4-8509-435F-BEFED6BEDE82}"/>
                </a:ext>
              </a:extLst>
            </p:cNvPr>
            <p:cNvSpPr/>
            <p:nvPr/>
          </p:nvSpPr>
          <p:spPr>
            <a:xfrm>
              <a:off x="-79570" y="2605"/>
              <a:ext cx="2711388" cy="2618865"/>
            </a:xfrm>
            <a:custGeom>
              <a:avLst/>
              <a:gdLst/>
              <a:ahLst/>
              <a:cxnLst/>
              <a:rect l="l" t="t" r="r" b="b"/>
              <a:pathLst>
                <a:path w="2711388" h="2618865" extrusionOk="0">
                  <a:moveTo>
                    <a:pt x="1490681" y="5259"/>
                  </a:moveTo>
                  <a:cubicBezTo>
                    <a:pt x="2011693" y="63510"/>
                    <a:pt x="2443367" y="435917"/>
                    <a:pt x="2577377" y="942758"/>
                  </a:cubicBezTo>
                  <a:cubicBezTo>
                    <a:pt x="2711388" y="1449598"/>
                    <a:pt x="2520191" y="1986696"/>
                    <a:pt x="2096057" y="2294847"/>
                  </a:cubicBezTo>
                  <a:cubicBezTo>
                    <a:pt x="1671924" y="2602998"/>
                    <a:pt x="1102031" y="2618865"/>
                    <a:pt x="661408" y="2334791"/>
                  </a:cubicBezTo>
                  <a:cubicBezTo>
                    <a:pt x="220786" y="2050717"/>
                    <a:pt x="0" y="1525090"/>
                    <a:pt x="105601" y="1011578"/>
                  </a:cubicBezTo>
                  <a:cubicBezTo>
                    <a:pt x="114569" y="966962"/>
                    <a:pt x="146723" y="930554"/>
                    <a:pt x="189889" y="916140"/>
                  </a:cubicBezTo>
                  <a:cubicBezTo>
                    <a:pt x="233054" y="901727"/>
                    <a:pt x="280633" y="911511"/>
                    <a:pt x="314608" y="941788"/>
                  </a:cubicBezTo>
                  <a:cubicBezTo>
                    <a:pt x="348583" y="972066"/>
                    <a:pt x="363761" y="1018207"/>
                    <a:pt x="354395" y="1062742"/>
                  </a:cubicBezTo>
                  <a:cubicBezTo>
                    <a:pt x="269914" y="1473551"/>
                    <a:pt x="446543" y="1894052"/>
                    <a:pt x="799041" y="2121312"/>
                  </a:cubicBezTo>
                  <a:cubicBezTo>
                    <a:pt x="1151539" y="2348571"/>
                    <a:pt x="1607453" y="2335877"/>
                    <a:pt x="1946760" y="2089356"/>
                  </a:cubicBezTo>
                  <a:cubicBezTo>
                    <a:pt x="2286067" y="1842835"/>
                    <a:pt x="2439024" y="1413158"/>
                    <a:pt x="2331816" y="1007685"/>
                  </a:cubicBezTo>
                  <a:cubicBezTo>
                    <a:pt x="2224607" y="602213"/>
                    <a:pt x="1879268" y="304287"/>
                    <a:pt x="1462459" y="257686"/>
                  </a:cubicBezTo>
                  <a:cubicBezTo>
                    <a:pt x="1417210" y="252832"/>
                    <a:pt x="1378017" y="224138"/>
                    <a:pt x="1359721" y="182469"/>
                  </a:cubicBezTo>
                  <a:cubicBezTo>
                    <a:pt x="1341424" y="140801"/>
                    <a:pt x="1346821" y="92528"/>
                    <a:pt x="1373868" y="55929"/>
                  </a:cubicBezTo>
                  <a:cubicBezTo>
                    <a:pt x="1400915" y="19330"/>
                    <a:pt x="1445478" y="0"/>
                    <a:pt x="1490681" y="5259"/>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30" name="Google Shape;683;p78">
            <a:extLst>
              <a:ext uri="{FF2B5EF4-FFF2-40B4-BE49-F238E27FC236}">
                <a16:creationId xmlns:a16="http://schemas.microsoft.com/office/drawing/2014/main" id="{F81E66D7-C6B6-834E-1E19-572916069E07}"/>
              </a:ext>
            </a:extLst>
          </p:cNvPr>
          <p:cNvGrpSpPr/>
          <p:nvPr/>
        </p:nvGrpSpPr>
        <p:grpSpPr>
          <a:xfrm>
            <a:off x="8171751" y="3197921"/>
            <a:ext cx="672423" cy="708355"/>
            <a:chOff x="1813" y="0"/>
            <a:chExt cx="809173" cy="812800"/>
          </a:xfrm>
        </p:grpSpPr>
        <p:sp>
          <p:nvSpPr>
            <p:cNvPr id="31" name="Google Shape;684;p78">
              <a:extLst>
                <a:ext uri="{FF2B5EF4-FFF2-40B4-BE49-F238E27FC236}">
                  <a16:creationId xmlns:a16="http://schemas.microsoft.com/office/drawing/2014/main" id="{6B3E88A9-B159-3B2A-2234-7E41BAC0BBD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32" name="Google Shape;685;p78">
              <a:extLst>
                <a:ext uri="{FF2B5EF4-FFF2-40B4-BE49-F238E27FC236}">
                  <a16:creationId xmlns:a16="http://schemas.microsoft.com/office/drawing/2014/main" id="{883A077F-75AB-90EE-13B7-6949FE656A87}"/>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4</a:t>
              </a:r>
              <a:endParaRPr>
                <a:latin typeface="jf open 粉圓 1.1" panose="020F0500000000000000" pitchFamily="34" charset="-120"/>
                <a:ea typeface="jf open 粉圓 1.1" panose="020F0500000000000000" pitchFamily="34" charset="-120"/>
              </a:endParaRPr>
            </a:p>
          </p:txBody>
        </p:sp>
      </p:grpSp>
      <p:sp>
        <p:nvSpPr>
          <p:cNvPr id="33" name="Google Shape;686;p78">
            <a:extLst>
              <a:ext uri="{FF2B5EF4-FFF2-40B4-BE49-F238E27FC236}">
                <a16:creationId xmlns:a16="http://schemas.microsoft.com/office/drawing/2014/main" id="{A8E4ADA8-26F9-6E6F-776D-26A8B4A52621}"/>
              </a:ext>
            </a:extLst>
          </p:cNvPr>
          <p:cNvSpPr/>
          <p:nvPr/>
        </p:nvSpPr>
        <p:spPr>
          <a:xfrm>
            <a:off x="9791888" y="2936348"/>
            <a:ext cx="1972515" cy="1762795"/>
          </a:xfrm>
          <a:custGeom>
            <a:avLst/>
            <a:gdLst/>
            <a:ahLst/>
            <a:cxnLst/>
            <a:rect l="l" t="t" r="r" b="b"/>
            <a:pathLst>
              <a:path w="2126701" h="2711992" extrusionOk="0">
                <a:moveTo>
                  <a:pt x="2002240" y="2711992"/>
                </a:moveTo>
                <a:lnTo>
                  <a:pt x="124460" y="2711992"/>
                </a:lnTo>
                <a:cubicBezTo>
                  <a:pt x="55880" y="2711992"/>
                  <a:pt x="0" y="2656112"/>
                  <a:pt x="0" y="2587532"/>
                </a:cubicBezTo>
                <a:lnTo>
                  <a:pt x="0" y="124460"/>
                </a:lnTo>
                <a:cubicBezTo>
                  <a:pt x="0" y="55880"/>
                  <a:pt x="55880" y="0"/>
                  <a:pt x="124460" y="0"/>
                </a:cubicBezTo>
                <a:lnTo>
                  <a:pt x="2002241" y="0"/>
                </a:lnTo>
                <a:cubicBezTo>
                  <a:pt x="2070821" y="0"/>
                  <a:pt x="2126701" y="55880"/>
                  <a:pt x="2126701" y="124460"/>
                </a:cubicBezTo>
                <a:lnTo>
                  <a:pt x="2126701" y="2587532"/>
                </a:lnTo>
                <a:cubicBezTo>
                  <a:pt x="2126701" y="2656112"/>
                  <a:pt x="2070821" y="2711992"/>
                  <a:pt x="2002241" y="2711992"/>
                </a:cubicBezTo>
                <a:close/>
              </a:path>
            </a:pathLst>
          </a:custGeom>
          <a:solidFill>
            <a:srgbClr val="F9F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nvGrpSpPr>
          <p:cNvPr id="34" name="Google Shape;687;p78">
            <a:extLst>
              <a:ext uri="{FF2B5EF4-FFF2-40B4-BE49-F238E27FC236}">
                <a16:creationId xmlns:a16="http://schemas.microsoft.com/office/drawing/2014/main" id="{1D19A099-74E8-F7B5-935E-D5374593EE10}"/>
              </a:ext>
            </a:extLst>
          </p:cNvPr>
          <p:cNvGrpSpPr/>
          <p:nvPr/>
        </p:nvGrpSpPr>
        <p:grpSpPr>
          <a:xfrm>
            <a:off x="10341784" y="2499799"/>
            <a:ext cx="872401" cy="872870"/>
            <a:chOff x="-62725" y="-2035"/>
            <a:chExt cx="2665449" cy="2544070"/>
          </a:xfrm>
        </p:grpSpPr>
        <p:sp>
          <p:nvSpPr>
            <p:cNvPr id="35" name="Google Shape;688;p78">
              <a:extLst>
                <a:ext uri="{FF2B5EF4-FFF2-40B4-BE49-F238E27FC236}">
                  <a16:creationId xmlns:a16="http://schemas.microsoft.com/office/drawing/2014/main" id="{02A6AC35-F84D-FEDC-1109-4CADE14FBDC6}"/>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36" name="Google Shape;689;p78">
              <a:extLst>
                <a:ext uri="{FF2B5EF4-FFF2-40B4-BE49-F238E27FC236}">
                  <a16:creationId xmlns:a16="http://schemas.microsoft.com/office/drawing/2014/main" id="{3718D94D-9BBE-606E-A83A-71E1ECF5833B}"/>
                </a:ext>
              </a:extLst>
            </p:cNvPr>
            <p:cNvSpPr/>
            <p:nvPr/>
          </p:nvSpPr>
          <p:spPr>
            <a:xfrm>
              <a:off x="-62725" y="-2035"/>
              <a:ext cx="2665449" cy="2544070"/>
            </a:xfrm>
            <a:custGeom>
              <a:avLst/>
              <a:gdLst/>
              <a:ahLst/>
              <a:cxnLst/>
              <a:rect l="l" t="t" r="r" b="b"/>
              <a:pathLst>
                <a:path w="2665449" h="2544070" extrusionOk="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F18A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grpSp>
      <p:grpSp>
        <p:nvGrpSpPr>
          <p:cNvPr id="37" name="Google Shape;690;p78">
            <a:extLst>
              <a:ext uri="{FF2B5EF4-FFF2-40B4-BE49-F238E27FC236}">
                <a16:creationId xmlns:a16="http://schemas.microsoft.com/office/drawing/2014/main" id="{4985C65E-0C54-956E-18C6-BDB3A754D6B3}"/>
              </a:ext>
            </a:extLst>
          </p:cNvPr>
          <p:cNvGrpSpPr/>
          <p:nvPr/>
        </p:nvGrpSpPr>
        <p:grpSpPr>
          <a:xfrm>
            <a:off x="10441694" y="2582171"/>
            <a:ext cx="672423" cy="708355"/>
            <a:chOff x="1813" y="0"/>
            <a:chExt cx="809173" cy="812800"/>
          </a:xfrm>
        </p:grpSpPr>
        <p:sp>
          <p:nvSpPr>
            <p:cNvPr id="38" name="Google Shape;691;p78">
              <a:extLst>
                <a:ext uri="{FF2B5EF4-FFF2-40B4-BE49-F238E27FC236}">
                  <a16:creationId xmlns:a16="http://schemas.microsoft.com/office/drawing/2014/main" id="{4298A3E2-B5AB-A736-4674-53BF89AF7BB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jf open 粉圓 1.1" panose="020F0500000000000000" pitchFamily="34" charset="-120"/>
                <a:ea typeface="jf open 粉圓 1.1" panose="020F0500000000000000" pitchFamily="34" charset="-120"/>
              </a:endParaRPr>
            </a:p>
          </p:txBody>
        </p:sp>
        <p:sp>
          <p:nvSpPr>
            <p:cNvPr id="39" name="Google Shape;692;p78">
              <a:extLst>
                <a:ext uri="{FF2B5EF4-FFF2-40B4-BE49-F238E27FC236}">
                  <a16:creationId xmlns:a16="http://schemas.microsoft.com/office/drawing/2014/main" id="{28CBDD1A-54F2-4FD0-4489-D93DC8680F35}"/>
                </a:ext>
              </a:extLst>
            </p:cNvPr>
            <p:cNvSpPr txBox="1"/>
            <p:nvPr/>
          </p:nvSpPr>
          <p:spPr>
            <a:xfrm>
              <a:off x="76200" y="47625"/>
              <a:ext cx="660300" cy="689100"/>
            </a:xfrm>
            <a:prstGeom prst="rect">
              <a:avLst/>
            </a:prstGeom>
            <a:noFill/>
            <a:ln>
              <a:noFill/>
            </a:ln>
          </p:spPr>
          <p:txBody>
            <a:bodyPr spcFirstLastPara="1" wrap="square" lIns="50800" tIns="50800" rIns="50800" bIns="50800" anchor="ctr" anchorCtr="0">
              <a:noAutofit/>
            </a:bodyPr>
            <a:lstStyle/>
            <a:p>
              <a:pPr marL="0" marR="0" lvl="0" indent="0" algn="ctr" rtl="0">
                <a:lnSpc>
                  <a:spcPct val="140000"/>
                </a:lnSpc>
                <a:spcBef>
                  <a:spcPts val="0"/>
                </a:spcBef>
                <a:spcAft>
                  <a:spcPts val="0"/>
                </a:spcAft>
                <a:buNone/>
              </a:pPr>
              <a:r>
                <a:rPr lang="zh-TW" sz="1400" b="1" i="0" u="none" strike="noStrike" cap="none">
                  <a:solidFill>
                    <a:srgbClr val="000000"/>
                  </a:solidFill>
                  <a:latin typeface="jf open 粉圓 1.1" panose="020F0500000000000000" pitchFamily="34" charset="-120"/>
                  <a:ea typeface="jf open 粉圓 1.1" panose="020F0500000000000000" pitchFamily="34" charset="-120"/>
                  <a:cs typeface="Inter"/>
                  <a:sym typeface="Inter"/>
                </a:rPr>
                <a:t>5</a:t>
              </a:r>
              <a:endParaRPr>
                <a:latin typeface="jf open 粉圓 1.1" panose="020F0500000000000000" pitchFamily="34" charset="-120"/>
                <a:ea typeface="jf open 粉圓 1.1" panose="020F0500000000000000" pitchFamily="34" charset="-120"/>
              </a:endParaRPr>
            </a:p>
          </p:txBody>
        </p:sp>
      </p:grpSp>
      <p:sp>
        <p:nvSpPr>
          <p:cNvPr id="40" name="Google Shape;693;p78">
            <a:extLst>
              <a:ext uri="{FF2B5EF4-FFF2-40B4-BE49-F238E27FC236}">
                <a16:creationId xmlns:a16="http://schemas.microsoft.com/office/drawing/2014/main" id="{F896D3FC-C76E-C111-8E31-E9F1E0169487}"/>
              </a:ext>
            </a:extLst>
          </p:cNvPr>
          <p:cNvSpPr txBox="1"/>
          <p:nvPr/>
        </p:nvSpPr>
        <p:spPr>
          <a:xfrm>
            <a:off x="685895" y="2002548"/>
            <a:ext cx="1455900" cy="307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zh-TW" sz="2400" dirty="0">
                <a:solidFill>
                  <a:schemeClr val="accent2"/>
                </a:solidFill>
                <a:latin typeface="jf open 粉圓 1.1" panose="020F0500000000000000" pitchFamily="34" charset="-120"/>
                <a:ea typeface="jf open 粉圓 1.1" panose="020F0500000000000000" pitchFamily="34" charset="-120"/>
                <a:cs typeface="Zen Maru Gothic"/>
                <a:sym typeface="Zen Maru Gothic"/>
              </a:rPr>
              <a:t>發想</a:t>
            </a:r>
            <a:endParaRPr sz="2400" dirty="0">
              <a:solidFill>
                <a:schemeClr val="accent2"/>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1" name="Google Shape;694;p78">
            <a:extLst>
              <a:ext uri="{FF2B5EF4-FFF2-40B4-BE49-F238E27FC236}">
                <a16:creationId xmlns:a16="http://schemas.microsoft.com/office/drawing/2014/main" id="{32F326E4-54DD-2A61-5482-56B43CF50070}"/>
              </a:ext>
            </a:extLst>
          </p:cNvPr>
          <p:cNvSpPr txBox="1"/>
          <p:nvPr/>
        </p:nvSpPr>
        <p:spPr>
          <a:xfrm>
            <a:off x="3076757" y="2582186"/>
            <a:ext cx="14559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設計</a:t>
            </a:r>
            <a:endParaRPr sz="1000">
              <a:latin typeface="jf open 粉圓 1.1" panose="020F0500000000000000" pitchFamily="34" charset="-120"/>
              <a:ea typeface="jf open 粉圓 1.1" panose="020F0500000000000000" pitchFamily="34" charset="-120"/>
            </a:endParaRPr>
          </a:p>
        </p:txBody>
      </p:sp>
      <p:sp>
        <p:nvSpPr>
          <p:cNvPr id="42" name="Google Shape;695;p78">
            <a:extLst>
              <a:ext uri="{FF2B5EF4-FFF2-40B4-BE49-F238E27FC236}">
                <a16:creationId xmlns:a16="http://schemas.microsoft.com/office/drawing/2014/main" id="{4CE94296-AB00-84B4-C642-F972F400D60E}"/>
              </a:ext>
            </a:extLst>
          </p:cNvPr>
          <p:cNvSpPr/>
          <p:nvPr/>
        </p:nvSpPr>
        <p:spPr>
          <a:xfrm rot="16209603">
            <a:off x="2687981" y="2880091"/>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3" name="Google Shape;696;p78">
            <a:extLst>
              <a:ext uri="{FF2B5EF4-FFF2-40B4-BE49-F238E27FC236}">
                <a16:creationId xmlns:a16="http://schemas.microsoft.com/office/drawing/2014/main" id="{2CCE22FA-094F-F045-09F2-B61829013F56}"/>
              </a:ext>
            </a:extLst>
          </p:cNvPr>
          <p:cNvSpPr/>
          <p:nvPr/>
        </p:nvSpPr>
        <p:spPr>
          <a:xfrm rot="15495445" flipH="1">
            <a:off x="5119911" y="4829397"/>
            <a:ext cx="388651" cy="829559"/>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4" name="Google Shape;697;p78">
            <a:extLst>
              <a:ext uri="{FF2B5EF4-FFF2-40B4-BE49-F238E27FC236}">
                <a16:creationId xmlns:a16="http://schemas.microsoft.com/office/drawing/2014/main" id="{F5002765-D159-CE7D-911F-5BE5D2D7C52A}"/>
              </a:ext>
            </a:extLst>
          </p:cNvPr>
          <p:cNvSpPr/>
          <p:nvPr/>
        </p:nvSpPr>
        <p:spPr>
          <a:xfrm rot="16209603">
            <a:off x="7426706" y="2880091"/>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5" name="Google Shape;698;p78">
            <a:extLst>
              <a:ext uri="{FF2B5EF4-FFF2-40B4-BE49-F238E27FC236}">
                <a16:creationId xmlns:a16="http://schemas.microsoft.com/office/drawing/2014/main" id="{ED6DE954-9EA8-6447-AAF2-596F2AA598FF}"/>
              </a:ext>
            </a:extLst>
          </p:cNvPr>
          <p:cNvSpPr/>
          <p:nvPr/>
        </p:nvSpPr>
        <p:spPr>
          <a:xfrm rot="14822046" flipH="1">
            <a:off x="9852353" y="4747639"/>
            <a:ext cx="299508" cy="82837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3">
              <a:alphaModFix/>
            </a:blip>
            <a:stretch>
              <a:fillRect/>
            </a:stretch>
          </a:blipFill>
          <a:ln>
            <a:noFill/>
          </a:ln>
        </p:spPr>
      </p:sp>
      <p:sp>
        <p:nvSpPr>
          <p:cNvPr id="46" name="Google Shape;699;p78">
            <a:extLst>
              <a:ext uri="{FF2B5EF4-FFF2-40B4-BE49-F238E27FC236}">
                <a16:creationId xmlns:a16="http://schemas.microsoft.com/office/drawing/2014/main" id="{9F470BD1-EDD7-E003-A933-362896A22170}"/>
              </a:ext>
            </a:extLst>
          </p:cNvPr>
          <p:cNvSpPr txBox="1"/>
          <p:nvPr/>
        </p:nvSpPr>
        <p:spPr>
          <a:xfrm>
            <a:off x="5367932" y="1935699"/>
            <a:ext cx="14559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開發</a:t>
            </a:r>
            <a:endParaRPr sz="1000">
              <a:latin typeface="jf open 粉圓 1.1" panose="020F0500000000000000" pitchFamily="34" charset="-120"/>
              <a:ea typeface="jf open 粉圓 1.1" panose="020F0500000000000000" pitchFamily="34" charset="-120"/>
            </a:endParaRPr>
          </a:p>
        </p:txBody>
      </p:sp>
      <p:sp>
        <p:nvSpPr>
          <p:cNvPr id="47" name="Google Shape;700;p78">
            <a:extLst>
              <a:ext uri="{FF2B5EF4-FFF2-40B4-BE49-F238E27FC236}">
                <a16:creationId xmlns:a16="http://schemas.microsoft.com/office/drawing/2014/main" id="{DAF9A133-F1BD-B4FE-24E0-30772939B9DA}"/>
              </a:ext>
            </a:extLst>
          </p:cNvPr>
          <p:cNvSpPr txBox="1"/>
          <p:nvPr/>
        </p:nvSpPr>
        <p:spPr>
          <a:xfrm>
            <a:off x="7651126" y="2583024"/>
            <a:ext cx="17142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測試及修正</a:t>
            </a:r>
            <a:endParaRPr sz="1000">
              <a:latin typeface="jf open 粉圓 1.1" panose="020F0500000000000000" pitchFamily="34" charset="-120"/>
              <a:ea typeface="jf open 粉圓 1.1" panose="020F0500000000000000" pitchFamily="34" charset="-120"/>
            </a:endParaRPr>
          </a:p>
        </p:txBody>
      </p:sp>
      <p:sp>
        <p:nvSpPr>
          <p:cNvPr id="48" name="Google Shape;701;p78">
            <a:extLst>
              <a:ext uri="{FF2B5EF4-FFF2-40B4-BE49-F238E27FC236}">
                <a16:creationId xmlns:a16="http://schemas.microsoft.com/office/drawing/2014/main" id="{34B91AA8-37B6-FC50-CA67-A951B5084CEC}"/>
              </a:ext>
            </a:extLst>
          </p:cNvPr>
          <p:cNvSpPr txBox="1"/>
          <p:nvPr/>
        </p:nvSpPr>
        <p:spPr>
          <a:xfrm>
            <a:off x="10049944" y="2063561"/>
            <a:ext cx="1455900" cy="369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None/>
            </a:pPr>
            <a:r>
              <a:rPr lang="zh-TW" sz="2400">
                <a:solidFill>
                  <a:schemeClr val="accent2"/>
                </a:solidFill>
                <a:latin typeface="jf open 粉圓 1.1" panose="020F0500000000000000" pitchFamily="34" charset="-120"/>
                <a:ea typeface="jf open 粉圓 1.1" panose="020F0500000000000000" pitchFamily="34" charset="-120"/>
                <a:cs typeface="Zen Maru Gothic"/>
                <a:sym typeface="Zen Maru Gothic"/>
              </a:rPr>
              <a:t>成果發表</a:t>
            </a:r>
            <a:endParaRPr sz="1000">
              <a:latin typeface="jf open 粉圓 1.1" panose="020F0500000000000000" pitchFamily="34" charset="-120"/>
              <a:ea typeface="jf open 粉圓 1.1" panose="020F0500000000000000" pitchFamily="34" charset="-120"/>
            </a:endParaRPr>
          </a:p>
        </p:txBody>
      </p:sp>
      <p:sp>
        <p:nvSpPr>
          <p:cNvPr id="49" name="Google Shape;702;p78">
            <a:extLst>
              <a:ext uri="{FF2B5EF4-FFF2-40B4-BE49-F238E27FC236}">
                <a16:creationId xmlns:a16="http://schemas.microsoft.com/office/drawing/2014/main" id="{C812697A-C7F2-7CE9-4081-731972903421}"/>
              </a:ext>
            </a:extLst>
          </p:cNvPr>
          <p:cNvSpPr txBox="1"/>
          <p:nvPr/>
        </p:nvSpPr>
        <p:spPr>
          <a:xfrm>
            <a:off x="519318" y="3389392"/>
            <a:ext cx="1785000" cy="1605327"/>
          </a:xfrm>
          <a:prstGeom prst="rect">
            <a:avLst/>
          </a:prstGeom>
          <a:noFill/>
          <a:ln>
            <a:noFill/>
          </a:ln>
        </p:spPr>
        <p:txBody>
          <a:bodyPr spcFirstLastPara="1" wrap="square" lIns="0" tIns="0" rIns="0" bIns="0" anchor="t" anchorCtr="0">
            <a:noAutofit/>
          </a:bodyPr>
          <a:lstStyle/>
          <a:p>
            <a:pPr marL="0" marR="0" lvl="0" indent="0" algn="ctr" rtl="0">
              <a:lnSpc>
                <a:spcPct val="200000"/>
              </a:lnSpc>
              <a:spcBef>
                <a:spcPts val="0"/>
              </a:spcBef>
              <a:spcAft>
                <a:spcPts val="0"/>
              </a:spcAft>
              <a:buNone/>
            </a:pPr>
            <a:r>
              <a:rPr lang="zh-TW"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訂定題目：募資網站</a:t>
            </a:r>
            <a:endParaRPr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zh-TW"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構思UserStory：</a:t>
            </a:r>
            <a:endParaRPr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179999" marR="0" lvl="0" indent="-180975" algn="ctr" rtl="0">
              <a:lnSpc>
                <a:spcPct val="150000"/>
              </a:lnSpc>
              <a:spcBef>
                <a:spcPts val="0"/>
              </a:spcBef>
              <a:spcAft>
                <a:spcPts val="0"/>
              </a:spcAft>
              <a:buClr>
                <a:srgbClr val="4B3624"/>
              </a:buClr>
              <a:buSzPts val="1500"/>
              <a:buFont typeface="Zen Maru Gothic Medium"/>
              <a:buAutoNum type="arabicPeriod"/>
            </a:pPr>
            <a:r>
              <a:rPr lang="zh-TW"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贊助方</a:t>
            </a:r>
            <a:endParaRPr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179999" marR="0" lvl="0" indent="-180975" algn="ctr" rtl="0">
              <a:lnSpc>
                <a:spcPct val="150000"/>
              </a:lnSpc>
              <a:spcBef>
                <a:spcPts val="0"/>
              </a:spcBef>
              <a:spcAft>
                <a:spcPts val="0"/>
              </a:spcAft>
              <a:buClr>
                <a:srgbClr val="4B3624"/>
              </a:buClr>
              <a:buSzPts val="1500"/>
              <a:buFont typeface="Zen Maru Gothic Medium"/>
              <a:buAutoNum type="arabicPeriod"/>
            </a:pPr>
            <a:r>
              <a:rPr lang="zh-TW"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提案方</a:t>
            </a:r>
            <a:endParaRPr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0" name="Google Shape;703;p78">
            <a:extLst>
              <a:ext uri="{FF2B5EF4-FFF2-40B4-BE49-F238E27FC236}">
                <a16:creationId xmlns:a16="http://schemas.microsoft.com/office/drawing/2014/main" id="{9261C7D1-69EA-D99C-05EA-8BB5641D33DC}"/>
              </a:ext>
            </a:extLst>
          </p:cNvPr>
          <p:cNvSpPr txBox="1"/>
          <p:nvPr/>
        </p:nvSpPr>
        <p:spPr>
          <a:xfrm>
            <a:off x="2867000" y="4150799"/>
            <a:ext cx="1785000" cy="944100"/>
          </a:xfrm>
          <a:prstGeom prst="rect">
            <a:avLst/>
          </a:prstGeom>
          <a:noFill/>
          <a:ln>
            <a:noFill/>
          </a:ln>
        </p:spPr>
        <p:txBody>
          <a:bodyPr spcFirstLastPara="1" wrap="square" lIns="0" tIns="0" rIns="0" bIns="0" anchor="ctr" anchorCtr="0">
            <a:noAutofit/>
          </a:bodyPr>
          <a:lstStyle/>
          <a:p>
            <a:pPr marL="0" marR="0" lvl="0" indent="0" algn="ctr" rtl="0">
              <a:lnSpc>
                <a:spcPct val="180000"/>
              </a:lnSpc>
              <a:spcBef>
                <a:spcPts val="0"/>
              </a:spcBef>
              <a:spcAft>
                <a:spcPts val="0"/>
              </a:spcAft>
              <a:buNone/>
            </a:pPr>
            <a:r>
              <a:rPr lang="zh-TW"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決定網站風格</a:t>
            </a:r>
            <a:endParaRPr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80000"/>
              </a:lnSpc>
              <a:spcBef>
                <a:spcPts val="0"/>
              </a:spcBef>
              <a:spcAft>
                <a:spcPts val="0"/>
              </a:spcAft>
              <a:buNone/>
            </a:pPr>
            <a:r>
              <a:rPr lang="zh-TW"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繪製WireFrame</a:t>
            </a:r>
            <a:endParaRPr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80000"/>
              </a:lnSpc>
              <a:spcBef>
                <a:spcPts val="0"/>
              </a:spcBef>
              <a:spcAft>
                <a:spcPts val="0"/>
              </a:spcAft>
              <a:buNone/>
            </a:pPr>
            <a:r>
              <a:rPr lang="zh-TW"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選定開發技術</a:t>
            </a:r>
            <a:endParaRPr sz="15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1" name="Google Shape;704;p78">
            <a:extLst>
              <a:ext uri="{FF2B5EF4-FFF2-40B4-BE49-F238E27FC236}">
                <a16:creationId xmlns:a16="http://schemas.microsoft.com/office/drawing/2014/main" id="{4765E0AC-0A6C-CE42-086C-5D4D72DCDFA9}"/>
              </a:ext>
            </a:extLst>
          </p:cNvPr>
          <p:cNvSpPr txBox="1"/>
          <p:nvPr/>
        </p:nvSpPr>
        <p:spPr>
          <a:xfrm>
            <a:off x="5008088" y="3501750"/>
            <a:ext cx="2115900" cy="944100"/>
          </a:xfrm>
          <a:prstGeom prst="rect">
            <a:avLst/>
          </a:prstGeom>
          <a:noFill/>
          <a:ln>
            <a:noFill/>
          </a:ln>
        </p:spPr>
        <p:txBody>
          <a:bodyPr spcFirstLastPara="1" wrap="square" lIns="0" tIns="0" rIns="0" bIns="0" anchor="ctr" anchorCtr="0">
            <a:noAutofit/>
          </a:bodyPr>
          <a:lstStyle/>
          <a:p>
            <a:pPr marL="0" marR="0" lvl="0" indent="0" algn="ctr" rtl="0">
              <a:lnSpc>
                <a:spcPct val="200000"/>
              </a:lnSpc>
              <a:spcBef>
                <a:spcPts val="0"/>
              </a:spcBef>
              <a:spcAft>
                <a:spcPts val="0"/>
              </a:spcAft>
              <a:buNone/>
            </a:pPr>
            <a:r>
              <a:rPr lang="zh-TW"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爆肝的每一天...</a:t>
            </a:r>
            <a:endParaRPr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zh-TW" altLang="en-US"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一</a:t>
            </a:r>
            <a:r>
              <a:rPr lang="zh-TW"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週N</a:t>
            </a:r>
            <a:r>
              <a:rPr lang="zh-TW" altLang="en-US"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次</a:t>
            </a:r>
            <a:r>
              <a:rPr lang="zh-TW"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會議</a:t>
            </a:r>
            <a:endParaRPr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150000"/>
              </a:lnSpc>
              <a:spcBef>
                <a:spcPts val="0"/>
              </a:spcBef>
              <a:spcAft>
                <a:spcPts val="0"/>
              </a:spcAft>
              <a:buNone/>
            </a:pPr>
            <a:r>
              <a:rPr lang="zh-TW"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最熟悉彼此聲音的組員們</a:t>
            </a:r>
            <a:endParaRPr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2" name="Google Shape;705;p78">
            <a:extLst>
              <a:ext uri="{FF2B5EF4-FFF2-40B4-BE49-F238E27FC236}">
                <a16:creationId xmlns:a16="http://schemas.microsoft.com/office/drawing/2014/main" id="{8B1EE672-5BDE-5F4B-6CCB-54BB63AB438F}"/>
              </a:ext>
            </a:extLst>
          </p:cNvPr>
          <p:cNvSpPr txBox="1"/>
          <p:nvPr/>
        </p:nvSpPr>
        <p:spPr>
          <a:xfrm>
            <a:off x="9885913" y="3439624"/>
            <a:ext cx="1785000" cy="944100"/>
          </a:xfrm>
          <a:prstGeom prst="rect">
            <a:avLst/>
          </a:prstGeom>
          <a:noFill/>
          <a:ln>
            <a:noFill/>
          </a:ln>
        </p:spPr>
        <p:txBody>
          <a:bodyPr spcFirstLastPara="1" wrap="square" lIns="0" tIns="0" rIns="0" bIns="0" anchor="ctr" anchorCtr="0">
            <a:noAutofit/>
          </a:bodyPr>
          <a:lstStyle/>
          <a:p>
            <a:pPr marL="0" marR="0" lvl="0" indent="0" algn="ctr" rtl="0">
              <a:lnSpc>
                <a:spcPct val="200000"/>
              </a:lnSpc>
              <a:spcBef>
                <a:spcPts val="0"/>
              </a:spcBef>
              <a:spcAft>
                <a:spcPts val="0"/>
              </a:spcAft>
              <a:buNone/>
            </a:pPr>
            <a:r>
              <a:rPr lang="zh-TW" sz="18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決戰發表日！</a:t>
            </a:r>
            <a:endParaRPr sz="1800"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
        <p:nvSpPr>
          <p:cNvPr id="53" name="Google Shape;706;p78">
            <a:extLst>
              <a:ext uri="{FF2B5EF4-FFF2-40B4-BE49-F238E27FC236}">
                <a16:creationId xmlns:a16="http://schemas.microsoft.com/office/drawing/2014/main" id="{EDDF1293-E909-4463-09E9-1EFB1C1DCD9E}"/>
              </a:ext>
            </a:extLst>
          </p:cNvPr>
          <p:cNvSpPr txBox="1"/>
          <p:nvPr/>
        </p:nvSpPr>
        <p:spPr>
          <a:xfrm>
            <a:off x="7521700" y="4024599"/>
            <a:ext cx="1972500" cy="944100"/>
          </a:xfrm>
          <a:prstGeom prst="rect">
            <a:avLst/>
          </a:prstGeom>
          <a:noFill/>
          <a:ln>
            <a:noFill/>
          </a:ln>
        </p:spPr>
        <p:txBody>
          <a:bodyPr spcFirstLastPara="1" wrap="square" lIns="0" tIns="0" rIns="0" bIns="0" anchor="ctr" anchorCtr="0">
            <a:noAutofit/>
          </a:bodyPr>
          <a:lstStyle/>
          <a:p>
            <a:pPr marL="0" marR="0" lvl="0" indent="0" algn="ctr" rtl="0">
              <a:lnSpc>
                <a:spcPct val="200000"/>
              </a:lnSpc>
              <a:spcBef>
                <a:spcPts val="0"/>
              </a:spcBef>
              <a:spcAft>
                <a:spcPts val="0"/>
              </a:spcAft>
              <a:buNone/>
            </a:pPr>
            <a:endParaRPr lang="en-US" altLang="zh-TW"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200000"/>
              </a:lnSpc>
              <a:spcBef>
                <a:spcPts val="0"/>
              </a:spcBef>
              <a:spcAft>
                <a:spcPts val="0"/>
              </a:spcAft>
              <a:buNone/>
            </a:pPr>
            <a:endParaRPr lang="en-US" altLang="zh-TW"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200000"/>
              </a:lnSpc>
              <a:spcBef>
                <a:spcPts val="0"/>
              </a:spcBef>
              <a:spcAft>
                <a:spcPts val="0"/>
              </a:spcAft>
              <a:buNone/>
            </a:pPr>
            <a:r>
              <a:rPr lang="zh-TW"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「為什麼突然掛了...」</a:t>
            </a:r>
            <a:endParaRPr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a:p>
            <a:pPr marL="0" marR="0" lvl="0" indent="0" algn="ctr" rtl="0">
              <a:lnSpc>
                <a:spcPct val="200000"/>
              </a:lnSpc>
              <a:spcBef>
                <a:spcPts val="0"/>
              </a:spcBef>
              <a:spcAft>
                <a:spcPts val="0"/>
              </a:spcAft>
              <a:buNone/>
            </a:pPr>
            <a:r>
              <a:rPr lang="zh-TW"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rPr>
              <a:t>「我這邊是正常的啊！」</a:t>
            </a:r>
            <a:endParaRPr dirty="0">
              <a:solidFill>
                <a:srgbClr val="4B3624"/>
              </a:solidFill>
              <a:latin typeface="jf open 粉圓 1.1" panose="020F0500000000000000" pitchFamily="34" charset="-120"/>
              <a:ea typeface="jf open 粉圓 1.1" panose="020F0500000000000000" pitchFamily="34" charset="-120"/>
              <a:cs typeface="Zen Maru Gothic Medium"/>
              <a:sym typeface="Zen Maru Gothic Medium"/>
            </a:endParaRPr>
          </a:p>
        </p:txBody>
      </p:sp>
    </p:spTree>
    <p:extLst>
      <p:ext uri="{BB962C8B-B14F-4D97-AF65-F5344CB8AC3E}">
        <p14:creationId xmlns:p14="http://schemas.microsoft.com/office/powerpoint/2010/main" val="251471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42">
            <a:extLst>
              <a:ext uri="{FF2B5EF4-FFF2-40B4-BE49-F238E27FC236}">
                <a16:creationId xmlns:a16="http://schemas.microsoft.com/office/drawing/2014/main" id="{2CC1FB1E-57E5-EDA2-CF4D-7396F7BF0E32}"/>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r>
              <a:rPr lang="zh-TW" altLang="en-US" sz="4400" b="0" i="0" kern="1200" dirty="0">
                <a:solidFill>
                  <a:schemeClr val="tx1"/>
                </a:solidFill>
                <a:effectLst/>
                <a:latin typeface="+mj-lt"/>
                <a:ea typeface="+mj-ea"/>
                <a:cs typeface="+mj-cs"/>
              </a:rPr>
              <a:t> </a:t>
            </a:r>
            <a:r>
              <a:rPr lang="en-US" altLang="zh-TW" sz="4400" b="0" i="0" kern="1200" dirty="0">
                <a:solidFill>
                  <a:schemeClr val="tx1"/>
                </a:solidFill>
                <a:effectLst/>
                <a:latin typeface="+mj-lt"/>
                <a:ea typeface="+mj-ea"/>
                <a:cs typeface="+mj-cs"/>
              </a:rPr>
              <a:t>–</a:t>
            </a:r>
            <a:r>
              <a:rPr lang="zh-TW" altLang="en-US" sz="4400" b="0" i="0" kern="1200" dirty="0">
                <a:solidFill>
                  <a:schemeClr val="tx1"/>
                </a:solidFill>
                <a:effectLst/>
                <a:latin typeface="+mj-lt"/>
                <a:ea typeface="+mj-ea"/>
                <a:cs typeface="+mj-cs"/>
              </a:rPr>
              <a:t> 開發</a:t>
            </a:r>
            <a:endParaRPr lang="zh-TW" altLang="en-US" dirty="0"/>
          </a:p>
        </p:txBody>
      </p:sp>
      <p:sp>
        <p:nvSpPr>
          <p:cNvPr id="8" name="Google Shape;712;p79">
            <a:extLst>
              <a:ext uri="{FF2B5EF4-FFF2-40B4-BE49-F238E27FC236}">
                <a16:creationId xmlns:a16="http://schemas.microsoft.com/office/drawing/2014/main" id="{1DB02283-5528-58C2-54C4-CDF7EED2B748}"/>
              </a:ext>
            </a:extLst>
          </p:cNvPr>
          <p:cNvSpPr/>
          <p:nvPr/>
        </p:nvSpPr>
        <p:spPr>
          <a:xfrm>
            <a:off x="504372"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9" name="Google Shape;716;p79">
            <a:extLst>
              <a:ext uri="{FF2B5EF4-FFF2-40B4-BE49-F238E27FC236}">
                <a16:creationId xmlns:a16="http://schemas.microsoft.com/office/drawing/2014/main" id="{FBDA8243-167C-C713-911E-AF12DEF2683D}"/>
              </a:ext>
            </a:extLst>
          </p:cNvPr>
          <p:cNvSpPr/>
          <p:nvPr/>
        </p:nvSpPr>
        <p:spPr>
          <a:xfrm>
            <a:off x="1152372"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spcBef>
                <a:spcPts val="0"/>
              </a:spcBef>
              <a:spcAft>
                <a:spcPts val="0"/>
              </a:spcAft>
              <a:buNone/>
            </a:pPr>
            <a:r>
              <a:rPr lang="zh-TW"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rPr>
              <a:t>前端</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10" name="Google Shape;717;p79">
            <a:extLst>
              <a:ext uri="{FF2B5EF4-FFF2-40B4-BE49-F238E27FC236}">
                <a16:creationId xmlns:a16="http://schemas.microsoft.com/office/drawing/2014/main" id="{1B95FC04-05F2-000E-7383-4103A11453DA}"/>
              </a:ext>
            </a:extLst>
          </p:cNvPr>
          <p:cNvSpPr/>
          <p:nvPr/>
        </p:nvSpPr>
        <p:spPr>
          <a:xfrm>
            <a:off x="3356835"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11" name="Google Shape;718;p79">
            <a:extLst>
              <a:ext uri="{FF2B5EF4-FFF2-40B4-BE49-F238E27FC236}">
                <a16:creationId xmlns:a16="http://schemas.microsoft.com/office/drawing/2014/main" id="{D2EAB18A-130D-095B-BD7E-01D9A06619EC}"/>
              </a:ext>
            </a:extLst>
          </p:cNvPr>
          <p:cNvSpPr/>
          <p:nvPr/>
        </p:nvSpPr>
        <p:spPr>
          <a:xfrm>
            <a:off x="4004834"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None/>
            </a:pPr>
            <a:r>
              <a:rPr lang="zh-TW" sz="2200" b="1">
                <a:solidFill>
                  <a:schemeClr val="lt1"/>
                </a:solidFill>
                <a:latin typeface="jf open 粉圓 1.1" panose="020F0500000000000000" pitchFamily="34" charset="-120"/>
                <a:ea typeface="jf open 粉圓 1.1" panose="020F0500000000000000" pitchFamily="34" charset="-120"/>
                <a:cs typeface="Zen Maru Gothic"/>
                <a:sym typeface="Zen Maru Gothic"/>
              </a:rPr>
              <a:t>後端</a:t>
            </a:r>
            <a:endParaRPr sz="26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pic>
        <p:nvPicPr>
          <p:cNvPr id="12" name="Google Shape;719;p79">
            <a:extLst>
              <a:ext uri="{FF2B5EF4-FFF2-40B4-BE49-F238E27FC236}">
                <a16:creationId xmlns:a16="http://schemas.microsoft.com/office/drawing/2014/main" id="{7F8D69E6-D21E-4C2E-3368-950833807D61}"/>
              </a:ext>
            </a:extLst>
          </p:cNvPr>
          <p:cNvPicPr preferRelativeResize="0"/>
          <p:nvPr/>
        </p:nvPicPr>
        <p:blipFill>
          <a:blip r:embed="rId3">
            <a:alphaModFix/>
          </a:blip>
          <a:stretch>
            <a:fillRect/>
          </a:stretch>
        </p:blipFill>
        <p:spPr>
          <a:xfrm>
            <a:off x="3705399" y="3148746"/>
            <a:ext cx="1980000" cy="600373"/>
          </a:xfrm>
          <a:prstGeom prst="rect">
            <a:avLst/>
          </a:prstGeom>
          <a:noFill/>
          <a:ln>
            <a:noFill/>
          </a:ln>
        </p:spPr>
      </p:pic>
      <p:sp>
        <p:nvSpPr>
          <p:cNvPr id="13" name="Google Shape;720;p79">
            <a:extLst>
              <a:ext uri="{FF2B5EF4-FFF2-40B4-BE49-F238E27FC236}">
                <a16:creationId xmlns:a16="http://schemas.microsoft.com/office/drawing/2014/main" id="{4EDAE44F-472A-6858-8F0A-A025CE6B38F6}"/>
              </a:ext>
            </a:extLst>
          </p:cNvPr>
          <p:cNvSpPr/>
          <p:nvPr/>
        </p:nvSpPr>
        <p:spPr>
          <a:xfrm>
            <a:off x="6281810"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14" name="Google Shape;721;p79">
            <a:extLst>
              <a:ext uri="{FF2B5EF4-FFF2-40B4-BE49-F238E27FC236}">
                <a16:creationId xmlns:a16="http://schemas.microsoft.com/office/drawing/2014/main" id="{F3EAFE7C-6DBB-7D09-F3AE-12057A67243A}"/>
              </a:ext>
            </a:extLst>
          </p:cNvPr>
          <p:cNvSpPr/>
          <p:nvPr/>
        </p:nvSpPr>
        <p:spPr>
          <a:xfrm>
            <a:off x="6929809"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None/>
            </a:pPr>
            <a:r>
              <a:rPr lang="zh-TW" sz="2200" b="1">
                <a:solidFill>
                  <a:schemeClr val="lt1"/>
                </a:solidFill>
                <a:latin typeface="jf open 粉圓 1.1" panose="020F0500000000000000" pitchFamily="34" charset="-120"/>
                <a:ea typeface="jf open 粉圓 1.1" panose="020F0500000000000000" pitchFamily="34" charset="-120"/>
                <a:cs typeface="Zen Maru Gothic"/>
                <a:sym typeface="Zen Maru Gothic"/>
              </a:rPr>
              <a:t>CI</a:t>
            </a:r>
            <a:r>
              <a:rPr lang="zh-TW"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/CD</a:t>
            </a:r>
            <a:endParaRPr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15" name="Google Shape;722;p79">
            <a:extLst>
              <a:ext uri="{FF2B5EF4-FFF2-40B4-BE49-F238E27FC236}">
                <a16:creationId xmlns:a16="http://schemas.microsoft.com/office/drawing/2014/main" id="{8FC41F10-BCE7-546E-126D-6310CC99BFD7}"/>
              </a:ext>
            </a:extLst>
          </p:cNvPr>
          <p:cNvPicPr preferRelativeResize="0"/>
          <p:nvPr/>
        </p:nvPicPr>
        <p:blipFill>
          <a:blip r:embed="rId4">
            <a:alphaModFix/>
          </a:blip>
          <a:stretch>
            <a:fillRect/>
          </a:stretch>
        </p:blipFill>
        <p:spPr>
          <a:xfrm>
            <a:off x="3602287" y="4697181"/>
            <a:ext cx="2186225" cy="551525"/>
          </a:xfrm>
          <a:prstGeom prst="rect">
            <a:avLst/>
          </a:prstGeom>
          <a:noFill/>
          <a:ln>
            <a:noFill/>
          </a:ln>
        </p:spPr>
      </p:pic>
      <p:pic>
        <p:nvPicPr>
          <p:cNvPr id="16" name="Google Shape;723;p79">
            <a:extLst>
              <a:ext uri="{FF2B5EF4-FFF2-40B4-BE49-F238E27FC236}">
                <a16:creationId xmlns:a16="http://schemas.microsoft.com/office/drawing/2014/main" id="{2B1EBB9F-5FBA-95F3-2069-CFAEABE47FF6}"/>
              </a:ext>
            </a:extLst>
          </p:cNvPr>
          <p:cNvPicPr preferRelativeResize="0"/>
          <p:nvPr/>
        </p:nvPicPr>
        <p:blipFill>
          <a:blip r:embed="rId5">
            <a:alphaModFix/>
          </a:blip>
          <a:stretch>
            <a:fillRect/>
          </a:stretch>
        </p:blipFill>
        <p:spPr>
          <a:xfrm>
            <a:off x="6684124" y="4797067"/>
            <a:ext cx="1799999" cy="412365"/>
          </a:xfrm>
          <a:prstGeom prst="rect">
            <a:avLst/>
          </a:prstGeom>
          <a:noFill/>
          <a:ln>
            <a:noFill/>
          </a:ln>
        </p:spPr>
      </p:pic>
      <p:pic>
        <p:nvPicPr>
          <p:cNvPr id="17" name="Google Shape;724;p79">
            <a:extLst>
              <a:ext uri="{FF2B5EF4-FFF2-40B4-BE49-F238E27FC236}">
                <a16:creationId xmlns:a16="http://schemas.microsoft.com/office/drawing/2014/main" id="{C31EBE43-5463-A03C-36C3-7A49FFBF740D}"/>
              </a:ext>
            </a:extLst>
          </p:cNvPr>
          <p:cNvPicPr preferRelativeResize="0"/>
          <p:nvPr/>
        </p:nvPicPr>
        <p:blipFill rotWithShape="1">
          <a:blip r:embed="rId6">
            <a:alphaModFix/>
          </a:blip>
          <a:srcRect t="26294" b="31708"/>
          <a:stretch/>
        </p:blipFill>
        <p:spPr>
          <a:xfrm>
            <a:off x="6684124" y="5489582"/>
            <a:ext cx="1800000" cy="453600"/>
          </a:xfrm>
          <a:prstGeom prst="rect">
            <a:avLst/>
          </a:prstGeom>
          <a:noFill/>
          <a:ln>
            <a:noFill/>
          </a:ln>
        </p:spPr>
      </p:pic>
      <p:sp>
        <p:nvSpPr>
          <p:cNvPr id="18" name="Google Shape;725;p79">
            <a:extLst>
              <a:ext uri="{FF2B5EF4-FFF2-40B4-BE49-F238E27FC236}">
                <a16:creationId xmlns:a16="http://schemas.microsoft.com/office/drawing/2014/main" id="{DEFA542A-0BE5-78FF-8CD3-F122179B2FBB}"/>
              </a:ext>
            </a:extLst>
          </p:cNvPr>
          <p:cNvSpPr/>
          <p:nvPr/>
        </p:nvSpPr>
        <p:spPr>
          <a:xfrm>
            <a:off x="9206785"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19" name="Google Shape;726;p79">
            <a:extLst>
              <a:ext uri="{FF2B5EF4-FFF2-40B4-BE49-F238E27FC236}">
                <a16:creationId xmlns:a16="http://schemas.microsoft.com/office/drawing/2014/main" id="{1C7C4711-F675-553F-0871-D28F5F2EB1DB}"/>
              </a:ext>
            </a:extLst>
          </p:cNvPr>
          <p:cNvSpPr/>
          <p:nvPr/>
        </p:nvSpPr>
        <p:spPr>
          <a:xfrm>
            <a:off x="9854784"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None/>
            </a:pPr>
            <a:r>
              <a:rPr lang="zh-TW" sz="21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串接</a:t>
            </a:r>
            <a:r>
              <a:rPr lang="zh-TW"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服</a:t>
            </a:r>
            <a:r>
              <a:rPr lang="zh-TW" sz="21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務</a:t>
            </a:r>
            <a:endParaRPr sz="220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20" name="Google Shape;727;p79">
            <a:extLst>
              <a:ext uri="{FF2B5EF4-FFF2-40B4-BE49-F238E27FC236}">
                <a16:creationId xmlns:a16="http://schemas.microsoft.com/office/drawing/2014/main" id="{53A93F35-0B36-CBC0-E0D5-EBAFDCD0890B}"/>
              </a:ext>
            </a:extLst>
          </p:cNvPr>
          <p:cNvPicPr preferRelativeResize="0"/>
          <p:nvPr/>
        </p:nvPicPr>
        <p:blipFill>
          <a:blip r:embed="rId7">
            <a:alphaModFix/>
          </a:blip>
          <a:stretch>
            <a:fillRect/>
          </a:stretch>
        </p:blipFill>
        <p:spPr>
          <a:xfrm>
            <a:off x="9384988" y="3450044"/>
            <a:ext cx="2301345" cy="615600"/>
          </a:xfrm>
          <a:prstGeom prst="rect">
            <a:avLst/>
          </a:prstGeom>
          <a:noFill/>
          <a:ln>
            <a:noFill/>
          </a:ln>
        </p:spPr>
      </p:pic>
      <p:pic>
        <p:nvPicPr>
          <p:cNvPr id="21" name="Google Shape;728;p79">
            <a:extLst>
              <a:ext uri="{FF2B5EF4-FFF2-40B4-BE49-F238E27FC236}">
                <a16:creationId xmlns:a16="http://schemas.microsoft.com/office/drawing/2014/main" id="{7BF88355-7BB6-5D45-EACB-FBC17CE047C3}"/>
              </a:ext>
            </a:extLst>
          </p:cNvPr>
          <p:cNvPicPr preferRelativeResize="0"/>
          <p:nvPr/>
        </p:nvPicPr>
        <p:blipFill rotWithShape="1">
          <a:blip r:embed="rId8">
            <a:alphaModFix/>
          </a:blip>
          <a:srcRect l="-6224" t="15809" b="10520"/>
          <a:stretch/>
        </p:blipFill>
        <p:spPr>
          <a:xfrm>
            <a:off x="9635660" y="4241457"/>
            <a:ext cx="1800000" cy="544050"/>
          </a:xfrm>
          <a:prstGeom prst="rect">
            <a:avLst/>
          </a:prstGeom>
          <a:noFill/>
          <a:ln>
            <a:noFill/>
          </a:ln>
        </p:spPr>
      </p:pic>
      <p:pic>
        <p:nvPicPr>
          <p:cNvPr id="22" name="Google Shape;729;p79">
            <a:extLst>
              <a:ext uri="{FF2B5EF4-FFF2-40B4-BE49-F238E27FC236}">
                <a16:creationId xmlns:a16="http://schemas.microsoft.com/office/drawing/2014/main" id="{B0714421-2874-7A9C-69FB-3F90974ABF72}"/>
              </a:ext>
            </a:extLst>
          </p:cNvPr>
          <p:cNvPicPr preferRelativeResize="0"/>
          <p:nvPr/>
        </p:nvPicPr>
        <p:blipFill rotWithShape="1">
          <a:blip r:embed="rId9">
            <a:alphaModFix/>
          </a:blip>
          <a:srcRect l="-3060" t="4547" r="3059" b="10605"/>
          <a:stretch/>
        </p:blipFill>
        <p:spPr>
          <a:xfrm>
            <a:off x="1008311" y="2574370"/>
            <a:ext cx="1642498" cy="629025"/>
          </a:xfrm>
          <a:prstGeom prst="rect">
            <a:avLst/>
          </a:prstGeom>
          <a:noFill/>
          <a:ln>
            <a:noFill/>
          </a:ln>
        </p:spPr>
      </p:pic>
      <p:pic>
        <p:nvPicPr>
          <p:cNvPr id="23" name="Google Shape;730;p79">
            <a:extLst>
              <a:ext uri="{FF2B5EF4-FFF2-40B4-BE49-F238E27FC236}">
                <a16:creationId xmlns:a16="http://schemas.microsoft.com/office/drawing/2014/main" id="{087B1F09-B794-3587-84DC-9CA5867D217C}"/>
              </a:ext>
            </a:extLst>
          </p:cNvPr>
          <p:cNvPicPr preferRelativeResize="0"/>
          <p:nvPr/>
        </p:nvPicPr>
        <p:blipFill>
          <a:blip r:embed="rId10">
            <a:alphaModFix/>
          </a:blip>
          <a:stretch>
            <a:fillRect/>
          </a:stretch>
        </p:blipFill>
        <p:spPr>
          <a:xfrm>
            <a:off x="814448" y="3427782"/>
            <a:ext cx="2030225" cy="598275"/>
          </a:xfrm>
          <a:prstGeom prst="rect">
            <a:avLst/>
          </a:prstGeom>
          <a:noFill/>
          <a:ln>
            <a:noFill/>
          </a:ln>
        </p:spPr>
      </p:pic>
      <p:grpSp>
        <p:nvGrpSpPr>
          <p:cNvPr id="24" name="Google Shape;731;p79">
            <a:extLst>
              <a:ext uri="{FF2B5EF4-FFF2-40B4-BE49-F238E27FC236}">
                <a16:creationId xmlns:a16="http://schemas.microsoft.com/office/drawing/2014/main" id="{D2B60CF6-C8CE-ED07-A8AD-850EF7DCDF1F}"/>
              </a:ext>
            </a:extLst>
          </p:cNvPr>
          <p:cNvGrpSpPr/>
          <p:nvPr/>
        </p:nvGrpSpPr>
        <p:grpSpPr>
          <a:xfrm>
            <a:off x="762274" y="4250458"/>
            <a:ext cx="2134574" cy="615600"/>
            <a:chOff x="624498" y="4222476"/>
            <a:chExt cx="2134574" cy="615600"/>
          </a:xfrm>
        </p:grpSpPr>
        <p:pic>
          <p:nvPicPr>
            <p:cNvPr id="25" name="Google Shape;732;p79">
              <a:extLst>
                <a:ext uri="{FF2B5EF4-FFF2-40B4-BE49-F238E27FC236}">
                  <a16:creationId xmlns:a16="http://schemas.microsoft.com/office/drawing/2014/main" id="{003E47BC-379F-7E25-AC61-2BB23CEB7E8F}"/>
                </a:ext>
              </a:extLst>
            </p:cNvPr>
            <p:cNvPicPr preferRelativeResize="0"/>
            <p:nvPr/>
          </p:nvPicPr>
          <p:blipFill>
            <a:blip r:embed="rId11">
              <a:alphaModFix/>
            </a:blip>
            <a:stretch>
              <a:fillRect/>
            </a:stretch>
          </p:blipFill>
          <p:spPr>
            <a:xfrm>
              <a:off x="624498" y="4222476"/>
              <a:ext cx="615600" cy="615600"/>
            </a:xfrm>
            <a:prstGeom prst="rect">
              <a:avLst/>
            </a:prstGeom>
            <a:noFill/>
            <a:ln>
              <a:noFill/>
            </a:ln>
            <a:effectLst>
              <a:outerShdw blurRad="57150" dist="19050" dir="5400000" algn="bl" rotWithShape="0">
                <a:srgbClr val="000000">
                  <a:alpha val="50000"/>
                </a:srgbClr>
              </a:outerShdw>
            </a:effectLst>
          </p:spPr>
        </p:pic>
        <p:pic>
          <p:nvPicPr>
            <p:cNvPr id="26" name="Google Shape;733;p79">
              <a:extLst>
                <a:ext uri="{FF2B5EF4-FFF2-40B4-BE49-F238E27FC236}">
                  <a16:creationId xmlns:a16="http://schemas.microsoft.com/office/drawing/2014/main" id="{1B4D7B09-73A0-32BE-A7EC-0AC4E01D6512}"/>
                </a:ext>
              </a:extLst>
            </p:cNvPr>
            <p:cNvPicPr preferRelativeResize="0"/>
            <p:nvPr/>
          </p:nvPicPr>
          <p:blipFill>
            <a:blip r:embed="rId12">
              <a:alphaModFix/>
            </a:blip>
            <a:stretch>
              <a:fillRect/>
            </a:stretch>
          </p:blipFill>
          <p:spPr>
            <a:xfrm>
              <a:off x="1317047" y="4483949"/>
              <a:ext cx="1442025" cy="354127"/>
            </a:xfrm>
            <a:prstGeom prst="rect">
              <a:avLst/>
            </a:prstGeom>
            <a:noFill/>
            <a:ln>
              <a:noFill/>
            </a:ln>
          </p:spPr>
        </p:pic>
      </p:grpSp>
      <p:pic>
        <p:nvPicPr>
          <p:cNvPr id="27" name="Google Shape;734;p79">
            <a:extLst>
              <a:ext uri="{FF2B5EF4-FFF2-40B4-BE49-F238E27FC236}">
                <a16:creationId xmlns:a16="http://schemas.microsoft.com/office/drawing/2014/main" id="{B204093D-EAB5-7855-61C8-286BA1EDFD8E}"/>
              </a:ext>
            </a:extLst>
          </p:cNvPr>
          <p:cNvPicPr preferRelativeResize="0"/>
          <p:nvPr/>
        </p:nvPicPr>
        <p:blipFill>
          <a:blip r:embed="rId13">
            <a:alphaModFix/>
          </a:blip>
          <a:stretch>
            <a:fillRect/>
          </a:stretch>
        </p:blipFill>
        <p:spPr>
          <a:xfrm>
            <a:off x="678885" y="5090457"/>
            <a:ext cx="2301350" cy="551517"/>
          </a:xfrm>
          <a:prstGeom prst="rect">
            <a:avLst/>
          </a:prstGeom>
          <a:noFill/>
          <a:ln>
            <a:noFill/>
          </a:ln>
        </p:spPr>
      </p:pic>
      <p:grpSp>
        <p:nvGrpSpPr>
          <p:cNvPr id="28" name="Google Shape;735;p79">
            <a:extLst>
              <a:ext uri="{FF2B5EF4-FFF2-40B4-BE49-F238E27FC236}">
                <a16:creationId xmlns:a16="http://schemas.microsoft.com/office/drawing/2014/main" id="{A394770D-0D9D-5C24-33EB-B6975C32BE5B}"/>
              </a:ext>
            </a:extLst>
          </p:cNvPr>
          <p:cNvGrpSpPr/>
          <p:nvPr/>
        </p:nvGrpSpPr>
        <p:grpSpPr>
          <a:xfrm>
            <a:off x="3628113" y="3885958"/>
            <a:ext cx="2134574" cy="615600"/>
            <a:chOff x="624498" y="4222476"/>
            <a:chExt cx="2134574" cy="615600"/>
          </a:xfrm>
        </p:grpSpPr>
        <p:pic>
          <p:nvPicPr>
            <p:cNvPr id="29" name="Google Shape;736;p79">
              <a:extLst>
                <a:ext uri="{FF2B5EF4-FFF2-40B4-BE49-F238E27FC236}">
                  <a16:creationId xmlns:a16="http://schemas.microsoft.com/office/drawing/2014/main" id="{E708603D-FC82-7986-513D-4AFA1A4314D1}"/>
                </a:ext>
              </a:extLst>
            </p:cNvPr>
            <p:cNvPicPr preferRelativeResize="0"/>
            <p:nvPr/>
          </p:nvPicPr>
          <p:blipFill>
            <a:blip r:embed="rId11">
              <a:alphaModFix/>
            </a:blip>
            <a:stretch>
              <a:fillRect/>
            </a:stretch>
          </p:blipFill>
          <p:spPr>
            <a:xfrm>
              <a:off x="624498" y="4222476"/>
              <a:ext cx="615600" cy="615600"/>
            </a:xfrm>
            <a:prstGeom prst="rect">
              <a:avLst/>
            </a:prstGeom>
            <a:noFill/>
            <a:ln>
              <a:noFill/>
            </a:ln>
            <a:effectLst>
              <a:outerShdw blurRad="57150" dist="19050" dir="5400000" algn="bl" rotWithShape="0">
                <a:srgbClr val="000000">
                  <a:alpha val="50000"/>
                </a:srgbClr>
              </a:outerShdw>
            </a:effectLst>
          </p:spPr>
        </p:pic>
        <p:pic>
          <p:nvPicPr>
            <p:cNvPr id="30" name="Google Shape;737;p79">
              <a:extLst>
                <a:ext uri="{FF2B5EF4-FFF2-40B4-BE49-F238E27FC236}">
                  <a16:creationId xmlns:a16="http://schemas.microsoft.com/office/drawing/2014/main" id="{E75BB7A1-CE83-4201-C5FC-921A4FDE18E8}"/>
                </a:ext>
              </a:extLst>
            </p:cNvPr>
            <p:cNvPicPr preferRelativeResize="0"/>
            <p:nvPr/>
          </p:nvPicPr>
          <p:blipFill>
            <a:blip r:embed="rId12">
              <a:alphaModFix/>
            </a:blip>
            <a:stretch>
              <a:fillRect/>
            </a:stretch>
          </p:blipFill>
          <p:spPr>
            <a:xfrm>
              <a:off x="1317047" y="4483949"/>
              <a:ext cx="1442025" cy="354127"/>
            </a:xfrm>
            <a:prstGeom prst="rect">
              <a:avLst/>
            </a:prstGeom>
            <a:noFill/>
            <a:ln>
              <a:noFill/>
            </a:ln>
          </p:spPr>
        </p:pic>
      </p:grpSp>
      <p:pic>
        <p:nvPicPr>
          <p:cNvPr id="31" name="Google Shape;738;p79">
            <a:extLst>
              <a:ext uri="{FF2B5EF4-FFF2-40B4-BE49-F238E27FC236}">
                <a16:creationId xmlns:a16="http://schemas.microsoft.com/office/drawing/2014/main" id="{6C5064DC-5B1E-10E4-B26D-47C8A80AA237}"/>
              </a:ext>
            </a:extLst>
          </p:cNvPr>
          <p:cNvPicPr preferRelativeResize="0"/>
          <p:nvPr/>
        </p:nvPicPr>
        <p:blipFill rotWithShape="1">
          <a:blip r:embed="rId14">
            <a:alphaModFix/>
          </a:blip>
          <a:srcRect t="21608" b="29436"/>
          <a:stretch/>
        </p:blipFill>
        <p:spPr>
          <a:xfrm>
            <a:off x="3539022" y="2423332"/>
            <a:ext cx="2312755" cy="629000"/>
          </a:xfrm>
          <a:prstGeom prst="rect">
            <a:avLst/>
          </a:prstGeom>
          <a:noFill/>
          <a:ln>
            <a:noFill/>
          </a:ln>
        </p:spPr>
      </p:pic>
      <p:pic>
        <p:nvPicPr>
          <p:cNvPr id="32" name="Google Shape;739;p79">
            <a:extLst>
              <a:ext uri="{FF2B5EF4-FFF2-40B4-BE49-F238E27FC236}">
                <a16:creationId xmlns:a16="http://schemas.microsoft.com/office/drawing/2014/main" id="{0FAFFA0F-9375-E83C-A389-6F3F2251D68D}"/>
              </a:ext>
            </a:extLst>
          </p:cNvPr>
          <p:cNvPicPr preferRelativeResize="0"/>
          <p:nvPr/>
        </p:nvPicPr>
        <p:blipFill>
          <a:blip r:embed="rId15">
            <a:alphaModFix/>
          </a:blip>
          <a:stretch>
            <a:fillRect/>
          </a:stretch>
        </p:blipFill>
        <p:spPr>
          <a:xfrm>
            <a:off x="3680287" y="5444330"/>
            <a:ext cx="2030225" cy="568455"/>
          </a:xfrm>
          <a:prstGeom prst="rect">
            <a:avLst/>
          </a:prstGeom>
          <a:noFill/>
          <a:ln>
            <a:noFill/>
          </a:ln>
        </p:spPr>
      </p:pic>
      <p:pic>
        <p:nvPicPr>
          <p:cNvPr id="33" name="Google Shape;740;p79">
            <a:extLst>
              <a:ext uri="{FF2B5EF4-FFF2-40B4-BE49-F238E27FC236}">
                <a16:creationId xmlns:a16="http://schemas.microsoft.com/office/drawing/2014/main" id="{322FE59F-6D48-7C90-FBAA-F02184F7B23E}"/>
              </a:ext>
            </a:extLst>
          </p:cNvPr>
          <p:cNvPicPr preferRelativeResize="0"/>
          <p:nvPr/>
        </p:nvPicPr>
        <p:blipFill rotWithShape="1">
          <a:blip r:embed="rId16">
            <a:alphaModFix/>
          </a:blip>
          <a:srcRect l="9757" t="10106" r="11934" b="12512"/>
          <a:stretch/>
        </p:blipFill>
        <p:spPr>
          <a:xfrm>
            <a:off x="6456274" y="2507132"/>
            <a:ext cx="2255700" cy="692242"/>
          </a:xfrm>
          <a:prstGeom prst="rect">
            <a:avLst/>
          </a:prstGeom>
          <a:noFill/>
          <a:ln>
            <a:noFill/>
          </a:ln>
        </p:spPr>
      </p:pic>
      <p:pic>
        <p:nvPicPr>
          <p:cNvPr id="34" name="Google Shape;741;p79">
            <a:extLst>
              <a:ext uri="{FF2B5EF4-FFF2-40B4-BE49-F238E27FC236}">
                <a16:creationId xmlns:a16="http://schemas.microsoft.com/office/drawing/2014/main" id="{F3551EC8-B1C9-93B9-EF02-3AC26D52A562}"/>
              </a:ext>
            </a:extLst>
          </p:cNvPr>
          <p:cNvPicPr preferRelativeResize="0"/>
          <p:nvPr/>
        </p:nvPicPr>
        <p:blipFill>
          <a:blip r:embed="rId17">
            <a:alphaModFix/>
          </a:blip>
          <a:stretch>
            <a:fillRect/>
          </a:stretch>
        </p:blipFill>
        <p:spPr>
          <a:xfrm>
            <a:off x="6375359" y="4085895"/>
            <a:ext cx="2417529" cy="453600"/>
          </a:xfrm>
          <a:prstGeom prst="rect">
            <a:avLst/>
          </a:prstGeom>
          <a:noFill/>
          <a:ln>
            <a:noFill/>
          </a:ln>
        </p:spPr>
      </p:pic>
      <p:grpSp>
        <p:nvGrpSpPr>
          <p:cNvPr id="35" name="Google Shape;742;p79">
            <a:extLst>
              <a:ext uri="{FF2B5EF4-FFF2-40B4-BE49-F238E27FC236}">
                <a16:creationId xmlns:a16="http://schemas.microsoft.com/office/drawing/2014/main" id="{826230A8-D71D-E284-AC08-8CF898C5A30E}"/>
              </a:ext>
            </a:extLst>
          </p:cNvPr>
          <p:cNvGrpSpPr/>
          <p:nvPr/>
        </p:nvGrpSpPr>
        <p:grpSpPr>
          <a:xfrm>
            <a:off x="6632236" y="3351717"/>
            <a:ext cx="1903777" cy="628992"/>
            <a:chOff x="6273225" y="3463525"/>
            <a:chExt cx="1926900" cy="720000"/>
          </a:xfrm>
        </p:grpSpPr>
        <p:pic>
          <p:nvPicPr>
            <p:cNvPr id="36" name="Google Shape;743;p79">
              <a:extLst>
                <a:ext uri="{FF2B5EF4-FFF2-40B4-BE49-F238E27FC236}">
                  <a16:creationId xmlns:a16="http://schemas.microsoft.com/office/drawing/2014/main" id="{8146B2E1-D130-310F-91F2-02CADD0E89D4}"/>
                </a:ext>
              </a:extLst>
            </p:cNvPr>
            <p:cNvPicPr preferRelativeResize="0"/>
            <p:nvPr/>
          </p:nvPicPr>
          <p:blipFill>
            <a:blip r:embed="rId18">
              <a:alphaModFix/>
            </a:blip>
            <a:stretch>
              <a:fillRect/>
            </a:stretch>
          </p:blipFill>
          <p:spPr>
            <a:xfrm>
              <a:off x="6273225" y="3463525"/>
              <a:ext cx="720000" cy="720000"/>
            </a:xfrm>
            <a:prstGeom prst="rect">
              <a:avLst/>
            </a:prstGeom>
            <a:noFill/>
            <a:ln>
              <a:noFill/>
            </a:ln>
          </p:spPr>
        </p:pic>
        <p:sp>
          <p:nvSpPr>
            <p:cNvPr id="37" name="Google Shape;744;p79">
              <a:extLst>
                <a:ext uri="{FF2B5EF4-FFF2-40B4-BE49-F238E27FC236}">
                  <a16:creationId xmlns:a16="http://schemas.microsoft.com/office/drawing/2014/main" id="{E1C9489A-44BF-9C9E-FAC9-3F8E748A9018}"/>
                </a:ext>
              </a:extLst>
            </p:cNvPr>
            <p:cNvSpPr txBox="1"/>
            <p:nvPr/>
          </p:nvSpPr>
          <p:spPr>
            <a:xfrm>
              <a:off x="6993225" y="3615025"/>
              <a:ext cx="1206900" cy="51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500">
                  <a:solidFill>
                    <a:srgbClr val="707070"/>
                  </a:solidFill>
                  <a:latin typeface="jf open 粉圓 1.1" panose="020F0500000000000000" pitchFamily="34" charset="-120"/>
                  <a:ea typeface="jf open 粉圓 1.1" panose="020F0500000000000000" pitchFamily="34" charset="-120"/>
                  <a:cs typeface="Calibri"/>
                  <a:sym typeface="Calibri"/>
                </a:rPr>
                <a:t>ViTest</a:t>
              </a:r>
              <a:endParaRPr sz="2500">
                <a:solidFill>
                  <a:srgbClr val="707070"/>
                </a:solidFill>
                <a:latin typeface="jf open 粉圓 1.1" panose="020F0500000000000000" pitchFamily="34" charset="-120"/>
                <a:ea typeface="jf open 粉圓 1.1" panose="020F0500000000000000" pitchFamily="34" charset="-120"/>
                <a:cs typeface="Calibri"/>
                <a:sym typeface="Calibri"/>
              </a:endParaRPr>
            </a:p>
          </p:txBody>
        </p:sp>
      </p:grpSp>
      <p:grpSp>
        <p:nvGrpSpPr>
          <p:cNvPr id="38" name="Google Shape;745;p79">
            <a:extLst>
              <a:ext uri="{FF2B5EF4-FFF2-40B4-BE49-F238E27FC236}">
                <a16:creationId xmlns:a16="http://schemas.microsoft.com/office/drawing/2014/main" id="{88172F07-E0E7-6F2B-49D2-BDBD24C6EF1F}"/>
              </a:ext>
            </a:extLst>
          </p:cNvPr>
          <p:cNvGrpSpPr/>
          <p:nvPr/>
        </p:nvGrpSpPr>
        <p:grpSpPr>
          <a:xfrm>
            <a:off x="9407810" y="2531532"/>
            <a:ext cx="2255700" cy="720000"/>
            <a:chOff x="9262125" y="2503863"/>
            <a:chExt cx="2255700" cy="720000"/>
          </a:xfrm>
        </p:grpSpPr>
        <p:pic>
          <p:nvPicPr>
            <p:cNvPr id="39" name="Google Shape;746;p79">
              <a:extLst>
                <a:ext uri="{FF2B5EF4-FFF2-40B4-BE49-F238E27FC236}">
                  <a16:creationId xmlns:a16="http://schemas.microsoft.com/office/drawing/2014/main" id="{CD677162-D8DC-AD8D-FCCC-02C3996ED941}"/>
                </a:ext>
              </a:extLst>
            </p:cNvPr>
            <p:cNvPicPr preferRelativeResize="0"/>
            <p:nvPr/>
          </p:nvPicPr>
          <p:blipFill>
            <a:blip r:embed="rId19">
              <a:alphaModFix/>
            </a:blip>
            <a:stretch>
              <a:fillRect/>
            </a:stretch>
          </p:blipFill>
          <p:spPr>
            <a:xfrm>
              <a:off x="9262125" y="2503863"/>
              <a:ext cx="720000" cy="720000"/>
            </a:xfrm>
            <a:prstGeom prst="rect">
              <a:avLst/>
            </a:prstGeom>
            <a:noFill/>
            <a:ln>
              <a:noFill/>
            </a:ln>
          </p:spPr>
        </p:pic>
        <p:sp>
          <p:nvSpPr>
            <p:cNvPr id="40" name="Google Shape;747;p79">
              <a:extLst>
                <a:ext uri="{FF2B5EF4-FFF2-40B4-BE49-F238E27FC236}">
                  <a16:creationId xmlns:a16="http://schemas.microsoft.com/office/drawing/2014/main" id="{C832FF40-3CB1-0E16-235C-D7FD7CB105CE}"/>
                </a:ext>
              </a:extLst>
            </p:cNvPr>
            <p:cNvSpPr txBox="1"/>
            <p:nvPr/>
          </p:nvSpPr>
          <p:spPr>
            <a:xfrm>
              <a:off x="9948225" y="2608863"/>
              <a:ext cx="1569600" cy="51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1800">
                  <a:solidFill>
                    <a:srgbClr val="707070"/>
                  </a:solidFill>
                  <a:latin typeface="jf open 粉圓 1.1" panose="020F0500000000000000" pitchFamily="34" charset="-120"/>
                  <a:ea typeface="jf open 粉圓 1.1" panose="020F0500000000000000" pitchFamily="34" charset="-120"/>
                  <a:cs typeface="Zen Maru Gothic Medium"/>
                  <a:sym typeface="Zen Maru Gothic Medium"/>
                </a:rPr>
                <a:t>第三方登入</a:t>
              </a:r>
              <a:endParaRPr sz="1800">
                <a:solidFill>
                  <a:srgbClr val="707070"/>
                </a:solidFill>
                <a:latin typeface="jf open 粉圓 1.1" panose="020F0500000000000000" pitchFamily="34" charset="-120"/>
                <a:ea typeface="jf open 粉圓 1.1" panose="020F0500000000000000" pitchFamily="34" charset="-120"/>
                <a:cs typeface="Zen Maru Gothic Medium"/>
                <a:sym typeface="Zen Maru Gothic Medium"/>
              </a:endParaRPr>
            </a:p>
          </p:txBody>
        </p:sp>
      </p:grpSp>
    </p:spTree>
    <p:extLst>
      <p:ext uri="{BB962C8B-B14F-4D97-AF65-F5344CB8AC3E}">
        <p14:creationId xmlns:p14="http://schemas.microsoft.com/office/powerpoint/2010/main" val="2682379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標題 42">
            <a:extLst>
              <a:ext uri="{FF2B5EF4-FFF2-40B4-BE49-F238E27FC236}">
                <a16:creationId xmlns:a16="http://schemas.microsoft.com/office/drawing/2014/main" id="{2CC1FB1E-57E5-EDA2-CF4D-7396F7BF0E32}"/>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r>
              <a:rPr lang="zh-TW" altLang="en-US" sz="4400" b="0" i="0" kern="1200" dirty="0">
                <a:solidFill>
                  <a:schemeClr val="tx1"/>
                </a:solidFill>
                <a:effectLst/>
                <a:latin typeface="+mj-lt"/>
                <a:ea typeface="+mj-ea"/>
                <a:cs typeface="+mj-cs"/>
              </a:rPr>
              <a:t> </a:t>
            </a:r>
            <a:r>
              <a:rPr lang="en-US" altLang="zh-TW" sz="4400" b="0" i="0" kern="1200" dirty="0">
                <a:solidFill>
                  <a:schemeClr val="tx1"/>
                </a:solidFill>
                <a:effectLst/>
                <a:latin typeface="+mj-lt"/>
                <a:ea typeface="+mj-ea"/>
                <a:cs typeface="+mj-cs"/>
              </a:rPr>
              <a:t>–</a:t>
            </a:r>
            <a:r>
              <a:rPr lang="zh-TW" altLang="en-US" sz="4400" b="0" i="0" kern="1200" dirty="0">
                <a:solidFill>
                  <a:schemeClr val="tx1"/>
                </a:solidFill>
                <a:effectLst/>
                <a:latin typeface="+mj-lt"/>
                <a:ea typeface="+mj-ea"/>
                <a:cs typeface="+mj-cs"/>
              </a:rPr>
              <a:t> 輔助</a:t>
            </a:r>
            <a:endParaRPr lang="zh-TW" altLang="en-US" dirty="0"/>
          </a:p>
        </p:txBody>
      </p:sp>
      <p:sp>
        <p:nvSpPr>
          <p:cNvPr id="2" name="Google Shape;753;p80">
            <a:extLst>
              <a:ext uri="{FF2B5EF4-FFF2-40B4-BE49-F238E27FC236}">
                <a16:creationId xmlns:a16="http://schemas.microsoft.com/office/drawing/2014/main" id="{6D1ABFDF-BF8B-4C0D-7209-535AFDE06DDB}"/>
              </a:ext>
            </a:extLst>
          </p:cNvPr>
          <p:cNvSpPr/>
          <p:nvPr/>
        </p:nvSpPr>
        <p:spPr>
          <a:xfrm>
            <a:off x="504367"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200" b="1">
              <a:solidFill>
                <a:schemeClr val="lt1"/>
              </a:solidFill>
              <a:latin typeface="Zen Maru Gothic"/>
              <a:ea typeface="Zen Maru Gothic"/>
              <a:cs typeface="Zen Maru Gothic"/>
              <a:sym typeface="Zen Maru Gothic"/>
            </a:endParaRPr>
          </a:p>
        </p:txBody>
      </p:sp>
      <p:sp>
        <p:nvSpPr>
          <p:cNvPr id="3" name="Google Shape;755;p80">
            <a:extLst>
              <a:ext uri="{FF2B5EF4-FFF2-40B4-BE49-F238E27FC236}">
                <a16:creationId xmlns:a16="http://schemas.microsoft.com/office/drawing/2014/main" id="{7BDD301D-3720-532E-294B-01C6D1790DFD}"/>
              </a:ext>
            </a:extLst>
          </p:cNvPr>
          <p:cNvSpPr/>
          <p:nvPr/>
        </p:nvSpPr>
        <p:spPr>
          <a:xfrm>
            <a:off x="10168942" y="5189932"/>
            <a:ext cx="1836600" cy="171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57;p80">
            <a:extLst>
              <a:ext uri="{FF2B5EF4-FFF2-40B4-BE49-F238E27FC236}">
                <a16:creationId xmlns:a16="http://schemas.microsoft.com/office/drawing/2014/main" id="{17F00B97-540F-2DF2-4A02-733C8699E234}"/>
              </a:ext>
            </a:extLst>
          </p:cNvPr>
          <p:cNvSpPr/>
          <p:nvPr/>
        </p:nvSpPr>
        <p:spPr>
          <a:xfrm>
            <a:off x="1152367"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lvl="0" indent="0" algn="ctr" rtl="0">
              <a:spcBef>
                <a:spcPts val="0"/>
              </a:spcBef>
              <a:spcAft>
                <a:spcPts val="0"/>
              </a:spcAft>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協作工具</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5" name="Google Shape;758;p80">
            <a:extLst>
              <a:ext uri="{FF2B5EF4-FFF2-40B4-BE49-F238E27FC236}">
                <a16:creationId xmlns:a16="http://schemas.microsoft.com/office/drawing/2014/main" id="{96E113A3-DA56-59EC-5977-9953DAC3BFDB}"/>
              </a:ext>
            </a:extLst>
          </p:cNvPr>
          <p:cNvSpPr/>
          <p:nvPr/>
        </p:nvSpPr>
        <p:spPr>
          <a:xfrm>
            <a:off x="3356830"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6" name="Google Shape;759;p80">
            <a:extLst>
              <a:ext uri="{FF2B5EF4-FFF2-40B4-BE49-F238E27FC236}">
                <a16:creationId xmlns:a16="http://schemas.microsoft.com/office/drawing/2014/main" id="{9791E751-9D69-60DD-6065-05EC5A3196BD}"/>
              </a:ext>
            </a:extLst>
          </p:cNvPr>
          <p:cNvSpPr/>
          <p:nvPr/>
        </p:nvSpPr>
        <p:spPr>
          <a:xfrm>
            <a:off x="4004829"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lvl="0" indent="0" algn="ctr" rtl="0">
              <a:spcBef>
                <a:spcPts val="0"/>
              </a:spcBef>
              <a:spcAft>
                <a:spcPts val="0"/>
              </a:spcAft>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輔助工具</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7" name="Google Shape;760;p80">
            <a:extLst>
              <a:ext uri="{FF2B5EF4-FFF2-40B4-BE49-F238E27FC236}">
                <a16:creationId xmlns:a16="http://schemas.microsoft.com/office/drawing/2014/main" id="{B65C1072-8253-C852-BB5D-349A46DA133C}"/>
              </a:ext>
            </a:extLst>
          </p:cNvPr>
          <p:cNvSpPr/>
          <p:nvPr/>
        </p:nvSpPr>
        <p:spPr>
          <a:xfrm>
            <a:off x="6281805"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1" name="Google Shape;761;p80">
            <a:extLst>
              <a:ext uri="{FF2B5EF4-FFF2-40B4-BE49-F238E27FC236}">
                <a16:creationId xmlns:a16="http://schemas.microsoft.com/office/drawing/2014/main" id="{D755D806-2957-3926-52D8-9509839FAA8F}"/>
              </a:ext>
            </a:extLst>
          </p:cNvPr>
          <p:cNvSpPr/>
          <p:nvPr/>
        </p:nvSpPr>
        <p:spPr>
          <a:xfrm>
            <a:off x="6929804"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lvl="0" indent="0" algn="ctr" rtl="0">
              <a:spcBef>
                <a:spcPts val="0"/>
              </a:spcBef>
              <a:spcAft>
                <a:spcPts val="0"/>
              </a:spcAft>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規劃工具</a:t>
            </a:r>
            <a:endParaRPr sz="2200" b="1" dirty="0">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2" name="Google Shape;762;p80">
            <a:extLst>
              <a:ext uri="{FF2B5EF4-FFF2-40B4-BE49-F238E27FC236}">
                <a16:creationId xmlns:a16="http://schemas.microsoft.com/office/drawing/2014/main" id="{93E89A7B-CEFC-B4C1-24BF-4295FAF6027D}"/>
              </a:ext>
            </a:extLst>
          </p:cNvPr>
          <p:cNvSpPr/>
          <p:nvPr/>
        </p:nvSpPr>
        <p:spPr>
          <a:xfrm>
            <a:off x="9206780" y="1968357"/>
            <a:ext cx="2604600" cy="4368900"/>
          </a:xfrm>
          <a:prstGeom prst="round2SameRect">
            <a:avLst>
              <a:gd name="adj1" fmla="val 16667"/>
              <a:gd name="adj2" fmla="val 0"/>
            </a:avLst>
          </a:prstGeom>
          <a:noFill/>
          <a:ln w="38100" cap="flat" cmpd="sng">
            <a:solidFill>
              <a:srgbClr val="F8D7B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2200" b="1">
              <a:solidFill>
                <a:schemeClr val="lt1"/>
              </a:solidFill>
              <a:latin typeface="jf open 粉圓 1.1" panose="020F0500000000000000" pitchFamily="34" charset="-120"/>
              <a:ea typeface="jf open 粉圓 1.1" panose="020F0500000000000000" pitchFamily="34" charset="-120"/>
              <a:cs typeface="Zen Maru Gothic"/>
              <a:sym typeface="Zen Maru Gothic"/>
            </a:endParaRPr>
          </a:p>
        </p:txBody>
      </p:sp>
      <p:sp>
        <p:nvSpPr>
          <p:cNvPr id="44" name="Google Shape;763;p80">
            <a:extLst>
              <a:ext uri="{FF2B5EF4-FFF2-40B4-BE49-F238E27FC236}">
                <a16:creationId xmlns:a16="http://schemas.microsoft.com/office/drawing/2014/main" id="{467CC499-2EAB-B116-2300-6A0CC9ED99EC}"/>
              </a:ext>
            </a:extLst>
          </p:cNvPr>
          <p:cNvSpPr/>
          <p:nvPr/>
        </p:nvSpPr>
        <p:spPr>
          <a:xfrm>
            <a:off x="9854779" y="1690688"/>
            <a:ext cx="1330800" cy="510000"/>
          </a:xfrm>
          <a:prstGeom prst="roundRect">
            <a:avLst>
              <a:gd name="adj" fmla="val 16667"/>
            </a:avLst>
          </a:prstGeom>
          <a:solidFill>
            <a:srgbClr val="F6B26B"/>
          </a:solidFill>
          <a:ln>
            <a:noFill/>
          </a:ln>
        </p:spPr>
        <p:txBody>
          <a:bodyPr spcFirstLastPara="1" wrap="square" lIns="91425" tIns="468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zh-TW"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rPr>
              <a:t>其他</a:t>
            </a:r>
            <a:endParaRPr sz="2100" dirty="0">
              <a:solidFill>
                <a:schemeClr val="lt1"/>
              </a:solidFill>
              <a:latin typeface="jf open 粉圓 1.1" panose="020F0500000000000000" pitchFamily="34" charset="-120"/>
              <a:ea typeface="jf open 粉圓 1.1" panose="020F0500000000000000" pitchFamily="34" charset="-120"/>
              <a:cs typeface="Zen Maru Gothic Medium"/>
              <a:sym typeface="Zen Maru Gothic Medium"/>
            </a:endParaRPr>
          </a:p>
        </p:txBody>
      </p:sp>
      <p:pic>
        <p:nvPicPr>
          <p:cNvPr id="45" name="Google Shape;764;p80">
            <a:extLst>
              <a:ext uri="{FF2B5EF4-FFF2-40B4-BE49-F238E27FC236}">
                <a16:creationId xmlns:a16="http://schemas.microsoft.com/office/drawing/2014/main" id="{945F859A-4D78-136A-4B0B-D7FBC5086890}"/>
              </a:ext>
            </a:extLst>
          </p:cNvPr>
          <p:cNvPicPr preferRelativeResize="0"/>
          <p:nvPr/>
        </p:nvPicPr>
        <p:blipFill>
          <a:blip r:embed="rId2">
            <a:alphaModFix/>
          </a:blip>
          <a:stretch>
            <a:fillRect/>
          </a:stretch>
        </p:blipFill>
        <p:spPr>
          <a:xfrm>
            <a:off x="1098289" y="2773507"/>
            <a:ext cx="1416756" cy="591613"/>
          </a:xfrm>
          <a:prstGeom prst="rect">
            <a:avLst/>
          </a:prstGeom>
          <a:noFill/>
          <a:ln>
            <a:noFill/>
          </a:ln>
        </p:spPr>
      </p:pic>
      <p:pic>
        <p:nvPicPr>
          <p:cNvPr id="46" name="Google Shape;765;p80">
            <a:extLst>
              <a:ext uri="{FF2B5EF4-FFF2-40B4-BE49-F238E27FC236}">
                <a16:creationId xmlns:a16="http://schemas.microsoft.com/office/drawing/2014/main" id="{AAB65A3C-BBB0-A09E-9710-87A0E98A2354}"/>
              </a:ext>
            </a:extLst>
          </p:cNvPr>
          <p:cNvPicPr preferRelativeResize="0"/>
          <p:nvPr/>
        </p:nvPicPr>
        <p:blipFill rotWithShape="1">
          <a:blip r:embed="rId3">
            <a:alphaModFix/>
          </a:blip>
          <a:srcRect b="18745"/>
          <a:stretch/>
        </p:blipFill>
        <p:spPr>
          <a:xfrm>
            <a:off x="999692" y="3583069"/>
            <a:ext cx="1613950" cy="728550"/>
          </a:xfrm>
          <a:prstGeom prst="rect">
            <a:avLst/>
          </a:prstGeom>
          <a:noFill/>
          <a:ln>
            <a:noFill/>
          </a:ln>
        </p:spPr>
      </p:pic>
      <p:pic>
        <p:nvPicPr>
          <p:cNvPr id="47" name="Google Shape;766;p80">
            <a:extLst>
              <a:ext uri="{FF2B5EF4-FFF2-40B4-BE49-F238E27FC236}">
                <a16:creationId xmlns:a16="http://schemas.microsoft.com/office/drawing/2014/main" id="{1547972B-0655-D7B9-77C1-239F4D287362}"/>
              </a:ext>
            </a:extLst>
          </p:cNvPr>
          <p:cNvPicPr preferRelativeResize="0"/>
          <p:nvPr/>
        </p:nvPicPr>
        <p:blipFill>
          <a:blip r:embed="rId4">
            <a:alphaModFix/>
          </a:blip>
          <a:stretch>
            <a:fillRect/>
          </a:stretch>
        </p:blipFill>
        <p:spPr>
          <a:xfrm>
            <a:off x="6676891" y="2846542"/>
            <a:ext cx="1836600" cy="481122"/>
          </a:xfrm>
          <a:prstGeom prst="rect">
            <a:avLst/>
          </a:prstGeom>
          <a:noFill/>
          <a:ln>
            <a:noFill/>
          </a:ln>
        </p:spPr>
      </p:pic>
      <p:pic>
        <p:nvPicPr>
          <p:cNvPr id="48" name="Google Shape;767;p80">
            <a:extLst>
              <a:ext uri="{FF2B5EF4-FFF2-40B4-BE49-F238E27FC236}">
                <a16:creationId xmlns:a16="http://schemas.microsoft.com/office/drawing/2014/main" id="{70F7F490-CE47-3850-EB1B-77E911FB3A57}"/>
              </a:ext>
            </a:extLst>
          </p:cNvPr>
          <p:cNvPicPr preferRelativeResize="0"/>
          <p:nvPr/>
        </p:nvPicPr>
        <p:blipFill rotWithShape="1">
          <a:blip r:embed="rId5">
            <a:alphaModFix/>
          </a:blip>
          <a:srcRect t="35054" b="32784"/>
          <a:stretch/>
        </p:blipFill>
        <p:spPr>
          <a:xfrm>
            <a:off x="6492117" y="4531957"/>
            <a:ext cx="2206149" cy="394374"/>
          </a:xfrm>
          <a:prstGeom prst="rect">
            <a:avLst/>
          </a:prstGeom>
          <a:noFill/>
          <a:ln>
            <a:noFill/>
          </a:ln>
        </p:spPr>
      </p:pic>
      <p:pic>
        <p:nvPicPr>
          <p:cNvPr id="49" name="Google Shape;768;p80">
            <a:extLst>
              <a:ext uri="{FF2B5EF4-FFF2-40B4-BE49-F238E27FC236}">
                <a16:creationId xmlns:a16="http://schemas.microsoft.com/office/drawing/2014/main" id="{410529A1-29BD-492C-5D99-A91FBCDCD722}"/>
              </a:ext>
            </a:extLst>
          </p:cNvPr>
          <p:cNvPicPr preferRelativeResize="0"/>
          <p:nvPr/>
        </p:nvPicPr>
        <p:blipFill rotWithShape="1">
          <a:blip r:embed="rId6">
            <a:alphaModFix/>
          </a:blip>
          <a:srcRect t="7802" b="7844"/>
          <a:stretch/>
        </p:blipFill>
        <p:spPr>
          <a:xfrm>
            <a:off x="6828267" y="3678157"/>
            <a:ext cx="1533849" cy="646950"/>
          </a:xfrm>
          <a:prstGeom prst="rect">
            <a:avLst/>
          </a:prstGeom>
          <a:noFill/>
          <a:ln>
            <a:noFill/>
          </a:ln>
        </p:spPr>
      </p:pic>
      <p:pic>
        <p:nvPicPr>
          <p:cNvPr id="50" name="Google Shape;769;p80">
            <a:extLst>
              <a:ext uri="{FF2B5EF4-FFF2-40B4-BE49-F238E27FC236}">
                <a16:creationId xmlns:a16="http://schemas.microsoft.com/office/drawing/2014/main" id="{5F0731BA-3FBB-1803-6C1C-74D7EDB63FE6}"/>
              </a:ext>
            </a:extLst>
          </p:cNvPr>
          <p:cNvPicPr preferRelativeResize="0"/>
          <p:nvPr/>
        </p:nvPicPr>
        <p:blipFill>
          <a:blip r:embed="rId7">
            <a:alphaModFix/>
          </a:blip>
          <a:stretch>
            <a:fillRect/>
          </a:stretch>
        </p:blipFill>
        <p:spPr>
          <a:xfrm>
            <a:off x="9351767" y="4632608"/>
            <a:ext cx="2263325" cy="326287"/>
          </a:xfrm>
          <a:prstGeom prst="rect">
            <a:avLst/>
          </a:prstGeom>
          <a:noFill/>
          <a:ln>
            <a:noFill/>
          </a:ln>
        </p:spPr>
      </p:pic>
      <p:pic>
        <p:nvPicPr>
          <p:cNvPr id="51" name="Google Shape;770;p80">
            <a:extLst>
              <a:ext uri="{FF2B5EF4-FFF2-40B4-BE49-F238E27FC236}">
                <a16:creationId xmlns:a16="http://schemas.microsoft.com/office/drawing/2014/main" id="{268A6F91-8BA5-9983-D0A2-7E3ACAB27FF0}"/>
              </a:ext>
            </a:extLst>
          </p:cNvPr>
          <p:cNvPicPr preferRelativeResize="0"/>
          <p:nvPr/>
        </p:nvPicPr>
        <p:blipFill>
          <a:blip r:embed="rId8">
            <a:alphaModFix/>
          </a:blip>
          <a:stretch>
            <a:fillRect/>
          </a:stretch>
        </p:blipFill>
        <p:spPr>
          <a:xfrm>
            <a:off x="3850461" y="4465632"/>
            <a:ext cx="1617363" cy="646950"/>
          </a:xfrm>
          <a:prstGeom prst="rect">
            <a:avLst/>
          </a:prstGeom>
          <a:noFill/>
          <a:ln>
            <a:noFill/>
          </a:ln>
        </p:spPr>
      </p:pic>
      <p:pic>
        <p:nvPicPr>
          <p:cNvPr id="52" name="Google Shape;771;p80">
            <a:extLst>
              <a:ext uri="{FF2B5EF4-FFF2-40B4-BE49-F238E27FC236}">
                <a16:creationId xmlns:a16="http://schemas.microsoft.com/office/drawing/2014/main" id="{685C022D-B905-59EA-0AFA-84383248A61C}"/>
              </a:ext>
            </a:extLst>
          </p:cNvPr>
          <p:cNvPicPr preferRelativeResize="0"/>
          <p:nvPr/>
        </p:nvPicPr>
        <p:blipFill>
          <a:blip r:embed="rId9">
            <a:alphaModFix/>
          </a:blip>
          <a:stretch>
            <a:fillRect/>
          </a:stretch>
        </p:blipFill>
        <p:spPr>
          <a:xfrm>
            <a:off x="9410441" y="3713876"/>
            <a:ext cx="2145977" cy="646950"/>
          </a:xfrm>
          <a:prstGeom prst="rect">
            <a:avLst/>
          </a:prstGeom>
          <a:noFill/>
          <a:ln>
            <a:noFill/>
          </a:ln>
        </p:spPr>
      </p:pic>
      <p:pic>
        <p:nvPicPr>
          <p:cNvPr id="53" name="Google Shape;772;p80">
            <a:extLst>
              <a:ext uri="{FF2B5EF4-FFF2-40B4-BE49-F238E27FC236}">
                <a16:creationId xmlns:a16="http://schemas.microsoft.com/office/drawing/2014/main" id="{650ED473-74C7-D57D-646E-D8B5DB89FA48}"/>
              </a:ext>
            </a:extLst>
          </p:cNvPr>
          <p:cNvPicPr preferRelativeResize="0"/>
          <p:nvPr/>
        </p:nvPicPr>
        <p:blipFill>
          <a:blip r:embed="rId10">
            <a:alphaModFix/>
          </a:blip>
          <a:stretch>
            <a:fillRect/>
          </a:stretch>
        </p:blipFill>
        <p:spPr>
          <a:xfrm>
            <a:off x="3586155" y="2612482"/>
            <a:ext cx="2145975" cy="755071"/>
          </a:xfrm>
          <a:prstGeom prst="rect">
            <a:avLst/>
          </a:prstGeom>
          <a:noFill/>
          <a:ln>
            <a:noFill/>
          </a:ln>
        </p:spPr>
      </p:pic>
      <p:pic>
        <p:nvPicPr>
          <p:cNvPr id="54" name="Google Shape;773;p80">
            <a:extLst>
              <a:ext uri="{FF2B5EF4-FFF2-40B4-BE49-F238E27FC236}">
                <a16:creationId xmlns:a16="http://schemas.microsoft.com/office/drawing/2014/main" id="{309E77E0-523A-EA18-A2BD-6D6D86D7EE32}"/>
              </a:ext>
            </a:extLst>
          </p:cNvPr>
          <p:cNvPicPr preferRelativeResize="0"/>
          <p:nvPr/>
        </p:nvPicPr>
        <p:blipFill>
          <a:blip r:embed="rId11">
            <a:alphaModFix/>
          </a:blip>
          <a:stretch>
            <a:fillRect/>
          </a:stretch>
        </p:blipFill>
        <p:spPr>
          <a:xfrm>
            <a:off x="3623842" y="3624581"/>
            <a:ext cx="2070600" cy="605179"/>
          </a:xfrm>
          <a:prstGeom prst="rect">
            <a:avLst/>
          </a:prstGeom>
          <a:noFill/>
          <a:ln>
            <a:noFill/>
          </a:ln>
        </p:spPr>
      </p:pic>
      <p:grpSp>
        <p:nvGrpSpPr>
          <p:cNvPr id="55" name="Google Shape;774;p80">
            <a:extLst>
              <a:ext uri="{FF2B5EF4-FFF2-40B4-BE49-F238E27FC236}">
                <a16:creationId xmlns:a16="http://schemas.microsoft.com/office/drawing/2014/main" id="{E97F1904-980B-21C2-7F66-A3DBEBB5B5D3}"/>
              </a:ext>
            </a:extLst>
          </p:cNvPr>
          <p:cNvGrpSpPr/>
          <p:nvPr/>
        </p:nvGrpSpPr>
        <p:grpSpPr>
          <a:xfrm>
            <a:off x="9343185" y="2722094"/>
            <a:ext cx="2356688" cy="720000"/>
            <a:chOff x="9156862" y="2608537"/>
            <a:chExt cx="2356688" cy="720000"/>
          </a:xfrm>
        </p:grpSpPr>
        <p:pic>
          <p:nvPicPr>
            <p:cNvPr id="56" name="Google Shape;775;p80">
              <a:extLst>
                <a:ext uri="{FF2B5EF4-FFF2-40B4-BE49-F238E27FC236}">
                  <a16:creationId xmlns:a16="http://schemas.microsoft.com/office/drawing/2014/main" id="{35BE7C82-B70C-B4EE-30C5-314CECA8B256}"/>
                </a:ext>
              </a:extLst>
            </p:cNvPr>
            <p:cNvPicPr preferRelativeResize="0"/>
            <p:nvPr/>
          </p:nvPicPr>
          <p:blipFill>
            <a:blip r:embed="rId12">
              <a:alphaModFix/>
            </a:blip>
            <a:stretch>
              <a:fillRect/>
            </a:stretch>
          </p:blipFill>
          <p:spPr>
            <a:xfrm>
              <a:off x="9156862" y="2608537"/>
              <a:ext cx="720000" cy="720000"/>
            </a:xfrm>
            <a:prstGeom prst="rect">
              <a:avLst/>
            </a:prstGeom>
            <a:noFill/>
            <a:ln>
              <a:noFill/>
            </a:ln>
          </p:spPr>
        </p:pic>
        <p:sp>
          <p:nvSpPr>
            <p:cNvPr id="57" name="Google Shape;776;p80">
              <a:extLst>
                <a:ext uri="{FF2B5EF4-FFF2-40B4-BE49-F238E27FC236}">
                  <a16:creationId xmlns:a16="http://schemas.microsoft.com/office/drawing/2014/main" id="{5345825B-67A4-28F9-089D-DA07508D2EF0}"/>
                </a:ext>
              </a:extLst>
            </p:cNvPr>
            <p:cNvSpPr txBox="1"/>
            <p:nvPr/>
          </p:nvSpPr>
          <p:spPr>
            <a:xfrm>
              <a:off x="9899551" y="2745787"/>
              <a:ext cx="1614000" cy="44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TW" sz="2400" dirty="0">
                  <a:solidFill>
                    <a:srgbClr val="707070"/>
                  </a:solidFill>
                  <a:latin typeface="jf open 粉圓 1.1" panose="020F0500000000000000" pitchFamily="34" charset="-120"/>
                  <a:ea typeface="jf open 粉圓 1.1" panose="020F0500000000000000" pitchFamily="34" charset="-120"/>
                  <a:cs typeface="Calibri"/>
                  <a:sym typeface="Calibri"/>
                </a:rPr>
                <a:t>WebHook</a:t>
              </a:r>
              <a:endParaRPr sz="2400" dirty="0">
                <a:solidFill>
                  <a:srgbClr val="707070"/>
                </a:solidFill>
                <a:latin typeface="jf open 粉圓 1.1" panose="020F0500000000000000" pitchFamily="34" charset="-120"/>
                <a:ea typeface="jf open 粉圓 1.1" panose="020F0500000000000000" pitchFamily="34" charset="-120"/>
                <a:cs typeface="Calibri"/>
                <a:sym typeface="Calibri"/>
              </a:endParaRPr>
            </a:p>
          </p:txBody>
        </p:sp>
      </p:grpSp>
    </p:spTree>
    <p:extLst>
      <p:ext uri="{BB962C8B-B14F-4D97-AF65-F5344CB8AC3E}">
        <p14:creationId xmlns:p14="http://schemas.microsoft.com/office/powerpoint/2010/main" val="3438072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A09B4F58-110C-BA0F-8E42-045F09014F09}"/>
              </a:ext>
            </a:extLst>
          </p:cNvPr>
          <p:cNvSpPr>
            <a:spLocks noGrp="1"/>
          </p:cNvSpPr>
          <p:nvPr>
            <p:ph type="title"/>
          </p:nvPr>
        </p:nvSpPr>
        <p:spPr/>
        <p:txBody>
          <a:bodyPr/>
          <a:lstStyle/>
          <a:p>
            <a:r>
              <a:rPr lang="zh-TW" altLang="en-US" dirty="0"/>
              <a:t>後端</a:t>
            </a:r>
            <a:r>
              <a:rPr lang="en-US" altLang="zh-TW" dirty="0" err="1"/>
              <a:t>api</a:t>
            </a:r>
            <a:r>
              <a:rPr lang="zh-TW" altLang="en-US" dirty="0"/>
              <a:t>文件及測試報告</a:t>
            </a:r>
          </a:p>
        </p:txBody>
      </p:sp>
      <p:sp>
        <p:nvSpPr>
          <p:cNvPr id="8" name="內容版面配置區 7">
            <a:extLst>
              <a:ext uri="{FF2B5EF4-FFF2-40B4-BE49-F238E27FC236}">
                <a16:creationId xmlns:a16="http://schemas.microsoft.com/office/drawing/2014/main" id="{B0E8A97F-E433-B8C6-F16F-CF53C0D934F5}"/>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F6F8ADD7-55E0-2B80-80FF-26B0C2D5289A}"/>
              </a:ext>
            </a:extLst>
          </p:cNvPr>
          <p:cNvPicPr>
            <a:picLocks noChangeAspect="1"/>
          </p:cNvPicPr>
          <p:nvPr/>
        </p:nvPicPr>
        <p:blipFill rotWithShape="1">
          <a:blip r:embed="rId2"/>
          <a:srcRect b="20435"/>
          <a:stretch/>
        </p:blipFill>
        <p:spPr>
          <a:xfrm>
            <a:off x="7612050" y="1273002"/>
            <a:ext cx="3086818" cy="5456583"/>
          </a:xfrm>
          <a:prstGeom prst="rect">
            <a:avLst/>
          </a:prstGeom>
        </p:spPr>
      </p:pic>
      <p:pic>
        <p:nvPicPr>
          <p:cNvPr id="9" name="圖片 8">
            <a:extLst>
              <a:ext uri="{FF2B5EF4-FFF2-40B4-BE49-F238E27FC236}">
                <a16:creationId xmlns:a16="http://schemas.microsoft.com/office/drawing/2014/main" id="{7617D4D2-CF8A-DA87-1982-F76B199E9B40}"/>
              </a:ext>
            </a:extLst>
          </p:cNvPr>
          <p:cNvPicPr>
            <a:picLocks noChangeAspect="1"/>
          </p:cNvPicPr>
          <p:nvPr/>
        </p:nvPicPr>
        <p:blipFill>
          <a:blip r:embed="rId3"/>
          <a:stretch>
            <a:fillRect/>
          </a:stretch>
        </p:blipFill>
        <p:spPr>
          <a:xfrm>
            <a:off x="838200" y="2055813"/>
            <a:ext cx="6256424" cy="3226739"/>
          </a:xfrm>
          <a:prstGeom prst="rect">
            <a:avLst/>
          </a:prstGeom>
        </p:spPr>
      </p:pic>
    </p:spTree>
    <p:extLst>
      <p:ext uri="{BB962C8B-B14F-4D97-AF65-F5344CB8AC3E}">
        <p14:creationId xmlns:p14="http://schemas.microsoft.com/office/powerpoint/2010/main" val="611131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en-US" sz="4400" dirty="0"/>
              <a:t>挑戰和突破</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113CBC-552C-613F-F5EC-88FDD460C140}"/>
              </a:ext>
            </a:extLst>
          </p:cNvPr>
          <p:cNvSpPr>
            <a:spLocks noGrp="1"/>
          </p:cNvSpPr>
          <p:nvPr>
            <p:ph type="title"/>
          </p:nvPr>
        </p:nvSpPr>
        <p:spPr/>
        <p:txBody>
          <a:bodyPr/>
          <a:lstStyle/>
          <a:p>
            <a:r>
              <a:rPr lang="zh-TW" altLang="en-US" dirty="0"/>
              <a:t>初期 </a:t>
            </a:r>
            <a:r>
              <a:rPr lang="en-US" altLang="zh-TW" dirty="0"/>
              <a:t>– </a:t>
            </a:r>
            <a:r>
              <a:rPr lang="zh-TW" altLang="en-US" dirty="0"/>
              <a:t>規劃</a:t>
            </a:r>
          </a:p>
        </p:txBody>
      </p:sp>
      <p:sp>
        <p:nvSpPr>
          <p:cNvPr id="3" name="內容版面配置區 2">
            <a:extLst>
              <a:ext uri="{FF2B5EF4-FFF2-40B4-BE49-F238E27FC236}">
                <a16:creationId xmlns:a16="http://schemas.microsoft.com/office/drawing/2014/main" id="{557826C3-6034-8711-0B38-E8E8A62F9CF9}"/>
              </a:ext>
            </a:extLst>
          </p:cNvPr>
          <p:cNvSpPr>
            <a:spLocks noGrp="1"/>
          </p:cNvSpPr>
          <p:nvPr>
            <p:ph sz="half" idx="1"/>
          </p:nvPr>
        </p:nvSpPr>
        <p:spPr/>
        <p:txBody>
          <a:bodyPr>
            <a:normAutofit/>
          </a:bodyPr>
          <a:lstStyle/>
          <a:p>
            <a:r>
              <a:rPr lang="zh-TW" altLang="en-US" b="0" i="0" dirty="0">
                <a:solidFill>
                  <a:srgbClr val="000000"/>
                </a:solidFill>
                <a:effectLst/>
                <a:latin typeface="inherit"/>
              </a:rPr>
              <a:t>專案大方向</a:t>
            </a:r>
            <a:endParaRPr lang="en-US" altLang="zh-TW" b="0" i="0" dirty="0">
              <a:solidFill>
                <a:srgbClr val="000000"/>
              </a:solidFill>
              <a:effectLst/>
              <a:latin typeface="inherit"/>
            </a:endParaRPr>
          </a:p>
          <a:p>
            <a:r>
              <a:rPr lang="zh-TW" altLang="en-US" dirty="0">
                <a:solidFill>
                  <a:srgbClr val="000000"/>
                </a:solidFill>
                <a:latin typeface="inherit"/>
              </a:rPr>
              <a:t>網站</a:t>
            </a:r>
            <a:r>
              <a:rPr lang="zh-TW" altLang="en-US" b="0" i="0" dirty="0">
                <a:solidFill>
                  <a:srgbClr val="000000"/>
                </a:solidFill>
                <a:effectLst/>
                <a:latin typeface="inherit"/>
              </a:rPr>
              <a:t>整體設計</a:t>
            </a:r>
            <a:endParaRPr lang="en-US" altLang="zh-TW" b="0" i="0" dirty="0">
              <a:solidFill>
                <a:srgbClr val="000000"/>
              </a:solidFill>
              <a:effectLst/>
              <a:latin typeface="inherit"/>
            </a:endParaRPr>
          </a:p>
        </p:txBody>
      </p:sp>
      <p:sp>
        <p:nvSpPr>
          <p:cNvPr id="6" name="內容版面配置區 5">
            <a:extLst>
              <a:ext uri="{FF2B5EF4-FFF2-40B4-BE49-F238E27FC236}">
                <a16:creationId xmlns:a16="http://schemas.microsoft.com/office/drawing/2014/main" id="{52120999-078F-40C8-D620-2BFD6ACF4B2D}"/>
              </a:ext>
            </a:extLst>
          </p:cNvPr>
          <p:cNvSpPr>
            <a:spLocks noGrp="1"/>
          </p:cNvSpPr>
          <p:nvPr>
            <p:ph sz="half" idx="2"/>
          </p:nvPr>
        </p:nvSpPr>
        <p:spPr/>
        <p:txBody>
          <a:bodyPr/>
          <a:lstStyle/>
          <a:p>
            <a:r>
              <a:rPr lang="zh-TW" altLang="en-US" b="0" i="0" dirty="0">
                <a:solidFill>
                  <a:srgbClr val="000000"/>
                </a:solidFill>
                <a:effectLst/>
                <a:latin typeface="inherit"/>
              </a:rPr>
              <a:t>內</a:t>
            </a:r>
            <a:r>
              <a:rPr lang="en-US" altLang="zh-TW" b="0" i="0" dirty="0">
                <a:solidFill>
                  <a:srgbClr val="000000"/>
                </a:solidFill>
                <a:effectLst/>
                <a:latin typeface="inherit"/>
              </a:rPr>
              <a:t>/</a:t>
            </a:r>
            <a:r>
              <a:rPr lang="zh-TW" altLang="en-US" b="0" i="0" dirty="0">
                <a:solidFill>
                  <a:srgbClr val="000000"/>
                </a:solidFill>
                <a:effectLst/>
                <a:latin typeface="inherit"/>
              </a:rPr>
              <a:t>外部雙向溝通</a:t>
            </a:r>
            <a:endParaRPr lang="en-US" altLang="zh-TW" b="0" i="0" dirty="0">
              <a:solidFill>
                <a:srgbClr val="000000"/>
              </a:solidFill>
              <a:effectLst/>
              <a:latin typeface="inherit"/>
            </a:endParaRPr>
          </a:p>
          <a:p>
            <a:pPr lvl="1"/>
            <a:r>
              <a:rPr lang="zh-TW" altLang="en-US" b="0" i="0" dirty="0">
                <a:solidFill>
                  <a:srgbClr val="000000"/>
                </a:solidFill>
                <a:effectLst/>
                <a:latin typeface="inherit"/>
              </a:rPr>
              <a:t>組員</a:t>
            </a:r>
            <a:endParaRPr lang="en-US" altLang="zh-TW" b="0" i="0" dirty="0">
              <a:solidFill>
                <a:srgbClr val="000000"/>
              </a:solidFill>
              <a:effectLst/>
              <a:latin typeface="inherit"/>
            </a:endParaRPr>
          </a:p>
          <a:p>
            <a:pPr lvl="1"/>
            <a:r>
              <a:rPr lang="zh-TW" altLang="en-US" b="0" i="0" dirty="0">
                <a:solidFill>
                  <a:srgbClr val="000000"/>
                </a:solidFill>
                <a:effectLst/>
                <a:latin typeface="inherit"/>
              </a:rPr>
              <a:t>教練</a:t>
            </a:r>
            <a:endParaRPr lang="en-US" altLang="zh-TW" b="0" i="0" dirty="0">
              <a:solidFill>
                <a:srgbClr val="000000"/>
              </a:solidFill>
              <a:effectLst/>
              <a:latin typeface="inherit"/>
            </a:endParaRPr>
          </a:p>
          <a:p>
            <a:pPr lvl="1"/>
            <a:r>
              <a:rPr lang="zh-TW" altLang="en-US" b="0" i="0" dirty="0">
                <a:solidFill>
                  <a:srgbClr val="000000"/>
                </a:solidFill>
                <a:effectLst/>
                <a:latin typeface="inherit"/>
              </a:rPr>
              <a:t>設計師</a:t>
            </a:r>
            <a:endParaRPr lang="zh-TW" altLang="en-US" dirty="0"/>
          </a:p>
        </p:txBody>
      </p:sp>
      <p:sp>
        <p:nvSpPr>
          <p:cNvPr id="5" name="文字方塊 4">
            <a:extLst>
              <a:ext uri="{FF2B5EF4-FFF2-40B4-BE49-F238E27FC236}">
                <a16:creationId xmlns:a16="http://schemas.microsoft.com/office/drawing/2014/main" id="{F82A13DD-42FF-6ABB-4B0A-AF3577F0EB18}"/>
              </a:ext>
            </a:extLst>
          </p:cNvPr>
          <p:cNvSpPr txBox="1"/>
          <p:nvPr/>
        </p:nvSpPr>
        <p:spPr>
          <a:xfrm>
            <a:off x="12607725" y="1664364"/>
            <a:ext cx="6094070" cy="3139321"/>
          </a:xfrm>
          <a:prstGeom prst="rect">
            <a:avLst/>
          </a:prstGeom>
          <a:noFill/>
        </p:spPr>
        <p:txBody>
          <a:bodyPr wrap="square">
            <a:spAutoFit/>
          </a:bodyPr>
          <a:lstStyle/>
          <a:p>
            <a:r>
              <a:rPr lang="zh-TW" altLang="en-US" b="0" i="0" dirty="0">
                <a:solidFill>
                  <a:srgbClr val="000000"/>
                </a:solidFill>
                <a:effectLst/>
                <a:latin typeface="inherit"/>
              </a:rPr>
              <a:t>在專案初期，規劃走向及繪製線稿圖階段在這兩個階段大家要一起決定專案大方向及整體設計，需要密集地進行內</a:t>
            </a:r>
            <a:r>
              <a:rPr lang="en-US" altLang="zh-TW" b="0" i="0" dirty="0">
                <a:solidFill>
                  <a:srgbClr val="000000"/>
                </a:solidFill>
                <a:effectLst/>
                <a:latin typeface="inherit"/>
              </a:rPr>
              <a:t>/</a:t>
            </a:r>
            <a:r>
              <a:rPr lang="zh-TW" altLang="en-US" b="0" i="0" dirty="0">
                <a:solidFill>
                  <a:srgbClr val="000000"/>
                </a:solidFill>
                <a:effectLst/>
                <a:latin typeface="inherit"/>
              </a:rPr>
              <a:t>外部雙向溝通，</a:t>
            </a:r>
            <a:endParaRPr lang="en-US" altLang="zh-TW" b="0" i="0" dirty="0">
              <a:solidFill>
                <a:srgbClr val="000000"/>
              </a:solidFill>
              <a:effectLst/>
              <a:latin typeface="inherit"/>
            </a:endParaRPr>
          </a:p>
          <a:p>
            <a:r>
              <a:rPr lang="zh-TW" altLang="en-US" b="0" i="0" dirty="0">
                <a:solidFill>
                  <a:srgbClr val="000000"/>
                </a:solidFill>
                <a:effectLst/>
                <a:latin typeface="inherit"/>
              </a:rPr>
              <a:t>大家其實還不熟的階段</a:t>
            </a:r>
            <a:endParaRPr lang="en-US" altLang="zh-TW" b="0" i="0" dirty="0">
              <a:solidFill>
                <a:srgbClr val="000000"/>
              </a:solidFill>
              <a:effectLst/>
              <a:latin typeface="inherit"/>
            </a:endParaRPr>
          </a:p>
          <a:p>
            <a:r>
              <a:rPr lang="zh-TW" altLang="en-US" b="0" i="0" dirty="0">
                <a:solidFill>
                  <a:srgbClr val="000000"/>
                </a:solidFill>
                <a:effectLst/>
                <a:latin typeface="inherit"/>
              </a:rPr>
              <a:t>初始時有幸負責到前兩個里程碑，在這兩個階段大家要一起決定專案大方向及整體設計，需要密集地進行內</a:t>
            </a:r>
            <a:r>
              <a:rPr lang="en-US" altLang="zh-TW" b="0" i="0" dirty="0">
                <a:solidFill>
                  <a:srgbClr val="000000"/>
                </a:solidFill>
                <a:effectLst/>
                <a:latin typeface="inherit"/>
              </a:rPr>
              <a:t>/</a:t>
            </a:r>
            <a:r>
              <a:rPr lang="zh-TW" altLang="en-US" b="0" i="0" dirty="0">
                <a:solidFill>
                  <a:srgbClr val="000000"/>
                </a:solidFill>
                <a:effectLst/>
                <a:latin typeface="inherit"/>
              </a:rPr>
              <a:t>外部雙向溝通，</a:t>
            </a:r>
            <a:endParaRPr lang="en-US" altLang="zh-TW" b="0" i="0" dirty="0">
              <a:solidFill>
                <a:srgbClr val="000000"/>
              </a:solidFill>
              <a:effectLst/>
              <a:latin typeface="inherit"/>
            </a:endParaRPr>
          </a:p>
          <a:p>
            <a:r>
              <a:rPr lang="zh-TW" altLang="en-US" b="0" i="0" dirty="0">
                <a:solidFill>
                  <a:srgbClr val="000000"/>
                </a:solidFill>
                <a:effectLst/>
                <a:latin typeface="inherit"/>
              </a:rPr>
              <a:t>過程中時常擔心自己是否思考不夠全面而有所疏漏</a:t>
            </a:r>
            <a:endParaRPr lang="en-US" altLang="zh-TW" b="0" i="0" dirty="0">
              <a:solidFill>
                <a:srgbClr val="000000"/>
              </a:solidFill>
              <a:effectLst/>
              <a:latin typeface="inherit"/>
            </a:endParaRPr>
          </a:p>
          <a:p>
            <a:r>
              <a:rPr lang="zh-TW" altLang="en-US" b="0" i="0" dirty="0">
                <a:solidFill>
                  <a:srgbClr val="000000"/>
                </a:solidFill>
                <a:effectLst/>
                <a:latin typeface="inherit"/>
              </a:rPr>
              <a:t>在跟設計師溝通時也曾因為抓不到頻率而苦惱過，透過這次經驗切身體會到所謂「軟技能」的重要性。好在有隊友們的包容及</a:t>
            </a:r>
            <a:r>
              <a:rPr lang="en-US" altLang="zh-TW" b="0" i="0" dirty="0">
                <a:solidFill>
                  <a:srgbClr val="000000"/>
                </a:solidFill>
                <a:effectLst/>
                <a:latin typeface="inherit"/>
              </a:rPr>
              <a:t>Carry, </a:t>
            </a:r>
            <a:r>
              <a:rPr lang="zh-TW" altLang="en-US" b="0" i="0" dirty="0">
                <a:solidFill>
                  <a:srgbClr val="000000"/>
                </a:solidFill>
                <a:effectLst/>
                <a:latin typeface="inherit"/>
              </a:rPr>
              <a:t>最後還是很順利地進行下去。</a:t>
            </a:r>
            <a:endParaRPr lang="zh-TW" altLang="en-US" dirty="0"/>
          </a:p>
        </p:txBody>
      </p:sp>
      <p:sp>
        <p:nvSpPr>
          <p:cNvPr id="7" name="文字方塊 6">
            <a:extLst>
              <a:ext uri="{FF2B5EF4-FFF2-40B4-BE49-F238E27FC236}">
                <a16:creationId xmlns:a16="http://schemas.microsoft.com/office/drawing/2014/main" id="{1B4C706F-2E24-377B-3E67-67AECF51C0FA}"/>
              </a:ext>
            </a:extLst>
          </p:cNvPr>
          <p:cNvSpPr txBox="1"/>
          <p:nvPr/>
        </p:nvSpPr>
        <p:spPr>
          <a:xfrm>
            <a:off x="10799802" y="1027906"/>
            <a:ext cx="1107996" cy="369332"/>
          </a:xfrm>
          <a:prstGeom prst="rect">
            <a:avLst/>
          </a:prstGeom>
          <a:solidFill>
            <a:srgbClr val="FAEEE2"/>
          </a:solidFill>
        </p:spPr>
        <p:txBody>
          <a:bodyPr wrap="none" rtlCol="0">
            <a:spAutoFit/>
          </a:bodyPr>
          <a:lstStyle/>
          <a:p>
            <a:r>
              <a:rPr lang="zh-TW" altLang="en-US" dirty="0"/>
              <a:t>梗圖支援</a:t>
            </a:r>
          </a:p>
        </p:txBody>
      </p:sp>
    </p:spTree>
    <p:extLst>
      <p:ext uri="{BB962C8B-B14F-4D97-AF65-F5344CB8AC3E}">
        <p14:creationId xmlns:p14="http://schemas.microsoft.com/office/powerpoint/2010/main" val="2831013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初期 </a:t>
            </a:r>
            <a:r>
              <a:rPr lang="en-US" altLang="zh-TW" dirty="0"/>
              <a:t>–</a:t>
            </a:r>
            <a:r>
              <a:rPr lang="zh-TW" altLang="en-US" dirty="0"/>
              <a:t> 設計</a:t>
            </a:r>
          </a:p>
        </p:txBody>
      </p:sp>
      <p:pic>
        <p:nvPicPr>
          <p:cNvPr id="13" name="圖片 12">
            <a:extLst>
              <a:ext uri="{FF2B5EF4-FFF2-40B4-BE49-F238E27FC236}">
                <a16:creationId xmlns:a16="http://schemas.microsoft.com/office/drawing/2014/main" id="{5380889A-80D7-4112-D340-EEE092F27CE6}"/>
              </a:ext>
            </a:extLst>
          </p:cNvPr>
          <p:cNvPicPr>
            <a:picLocks noChangeAspect="1"/>
          </p:cNvPicPr>
          <p:nvPr/>
        </p:nvPicPr>
        <p:blipFill>
          <a:blip r:embed="rId3"/>
          <a:stretch>
            <a:fillRect/>
          </a:stretch>
        </p:blipFill>
        <p:spPr>
          <a:xfrm>
            <a:off x="3953691" y="1607572"/>
            <a:ext cx="6534150" cy="5114925"/>
          </a:xfrm>
          <a:prstGeom prst="rect">
            <a:avLst/>
          </a:prstGeom>
        </p:spPr>
      </p:pic>
      <p:pic>
        <p:nvPicPr>
          <p:cNvPr id="11" name="圖片 10">
            <a:extLst>
              <a:ext uri="{FF2B5EF4-FFF2-40B4-BE49-F238E27FC236}">
                <a16:creationId xmlns:a16="http://schemas.microsoft.com/office/drawing/2014/main" id="{E39CA8E5-EE33-1D4C-29E3-8E84C4499218}"/>
              </a:ext>
            </a:extLst>
          </p:cNvPr>
          <p:cNvPicPr>
            <a:picLocks noChangeAspect="1"/>
          </p:cNvPicPr>
          <p:nvPr/>
        </p:nvPicPr>
        <p:blipFill rotWithShape="1">
          <a:blip r:embed="rId4"/>
          <a:srcRect t="12663" b="19288"/>
          <a:stretch/>
        </p:blipFill>
        <p:spPr>
          <a:xfrm>
            <a:off x="838200" y="1607571"/>
            <a:ext cx="2607818" cy="5114925"/>
          </a:xfrm>
          <a:prstGeom prst="rect">
            <a:avLst/>
          </a:prstGeom>
        </p:spPr>
      </p:pic>
      <p:sp>
        <p:nvSpPr>
          <p:cNvPr id="14" name="矩形 13">
            <a:extLst>
              <a:ext uri="{FF2B5EF4-FFF2-40B4-BE49-F238E27FC236}">
                <a16:creationId xmlns:a16="http://schemas.microsoft.com/office/drawing/2014/main" id="{25E5AC8E-DF76-3EC6-47DB-4C2C95C9E409}"/>
              </a:ext>
            </a:extLst>
          </p:cNvPr>
          <p:cNvSpPr/>
          <p:nvPr/>
        </p:nvSpPr>
        <p:spPr>
          <a:xfrm>
            <a:off x="9464040" y="4525685"/>
            <a:ext cx="2727960" cy="2230582"/>
          </a:xfrm>
          <a:prstGeom prst="rect">
            <a:avLst/>
          </a:prstGeom>
          <a:solidFill>
            <a:srgbClr val="F5F5F5"/>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BBC556CF-C32D-495A-C5AC-349860375E32}"/>
              </a:ext>
            </a:extLst>
          </p:cNvPr>
          <p:cNvPicPr>
            <a:picLocks noChangeAspect="1"/>
          </p:cNvPicPr>
          <p:nvPr/>
        </p:nvPicPr>
        <p:blipFill rotWithShape="1">
          <a:blip r:embed="rId5"/>
          <a:srcRect t="2875"/>
          <a:stretch/>
        </p:blipFill>
        <p:spPr>
          <a:xfrm>
            <a:off x="8182817" y="3226896"/>
            <a:ext cx="2928879" cy="3419594"/>
          </a:xfrm>
          <a:prstGeom prst="rect">
            <a:avLst/>
          </a:prstGeom>
        </p:spPr>
      </p:pic>
      <p:pic>
        <p:nvPicPr>
          <p:cNvPr id="12" name="圖片 11">
            <a:extLst>
              <a:ext uri="{FF2B5EF4-FFF2-40B4-BE49-F238E27FC236}">
                <a16:creationId xmlns:a16="http://schemas.microsoft.com/office/drawing/2014/main" id="{80185938-5FAD-E254-6CC7-603616811930}"/>
              </a:ext>
            </a:extLst>
          </p:cNvPr>
          <p:cNvPicPr>
            <a:picLocks noChangeAspect="1"/>
          </p:cNvPicPr>
          <p:nvPr/>
        </p:nvPicPr>
        <p:blipFill>
          <a:blip r:embed="rId6"/>
          <a:stretch>
            <a:fillRect/>
          </a:stretch>
        </p:blipFill>
        <p:spPr>
          <a:xfrm>
            <a:off x="12668675" y="4831234"/>
            <a:ext cx="3202245" cy="1619484"/>
          </a:xfrm>
          <a:prstGeom prst="rect">
            <a:avLst/>
          </a:prstGeom>
        </p:spPr>
      </p:pic>
      <p:cxnSp>
        <p:nvCxnSpPr>
          <p:cNvPr id="17" name="接點: 肘形 16">
            <a:extLst>
              <a:ext uri="{FF2B5EF4-FFF2-40B4-BE49-F238E27FC236}">
                <a16:creationId xmlns:a16="http://schemas.microsoft.com/office/drawing/2014/main" id="{A0ED3F0B-82A3-92C1-33A3-EB7AACD15108}"/>
              </a:ext>
            </a:extLst>
          </p:cNvPr>
          <p:cNvCxnSpPr>
            <a:cxnSpLocks/>
          </p:cNvCxnSpPr>
          <p:nvPr/>
        </p:nvCxnSpPr>
        <p:spPr>
          <a:xfrm rot="5400000">
            <a:off x="2584646" y="2712243"/>
            <a:ext cx="4075369" cy="2121121"/>
          </a:xfrm>
          <a:prstGeom prst="bent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L 圖案 20">
            <a:extLst>
              <a:ext uri="{FF2B5EF4-FFF2-40B4-BE49-F238E27FC236}">
                <a16:creationId xmlns:a16="http://schemas.microsoft.com/office/drawing/2014/main" id="{28C17A46-A8F8-C8DA-4FC0-B9B073AEBFFD}"/>
              </a:ext>
            </a:extLst>
          </p:cNvPr>
          <p:cNvSpPr/>
          <p:nvPr/>
        </p:nvSpPr>
        <p:spPr>
          <a:xfrm flipH="1">
            <a:off x="3708317" y="1208467"/>
            <a:ext cx="8064581" cy="5509530"/>
          </a:xfrm>
          <a:prstGeom prst="corner">
            <a:avLst>
              <a:gd name="adj1" fmla="val 50000"/>
              <a:gd name="adj2" fmla="val 107220"/>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F977123C-1D47-F2B1-92F1-C930A69D208C}"/>
              </a:ext>
            </a:extLst>
          </p:cNvPr>
          <p:cNvPicPr>
            <a:picLocks noChangeAspect="1"/>
          </p:cNvPicPr>
          <p:nvPr/>
        </p:nvPicPr>
        <p:blipFill>
          <a:blip r:embed="rId7"/>
          <a:stretch>
            <a:fillRect/>
          </a:stretch>
        </p:blipFill>
        <p:spPr>
          <a:xfrm>
            <a:off x="6258224" y="411945"/>
            <a:ext cx="4014305" cy="6234545"/>
          </a:xfrm>
          <a:prstGeom prst="rect">
            <a:avLst/>
          </a:prstGeom>
        </p:spPr>
      </p:pic>
    </p:spTree>
    <p:extLst>
      <p:ext uri="{BB962C8B-B14F-4D97-AF65-F5344CB8AC3E}">
        <p14:creationId xmlns:p14="http://schemas.microsoft.com/office/powerpoint/2010/main" val="86238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04A46A-D00A-0218-2D1D-1CFA11CAD87A}"/>
              </a:ext>
            </a:extLst>
          </p:cNvPr>
          <p:cNvSpPr>
            <a:spLocks noGrp="1"/>
          </p:cNvSpPr>
          <p:nvPr>
            <p:ph type="title"/>
          </p:nvPr>
        </p:nvSpPr>
        <p:spPr/>
        <p:txBody>
          <a:bodyPr/>
          <a:lstStyle/>
          <a:p>
            <a:r>
              <a:rPr lang="zh-TW" altLang="en-US" dirty="0"/>
              <a:t>開發 </a:t>
            </a:r>
            <a:r>
              <a:rPr lang="en-US" altLang="zh-TW" dirty="0"/>
              <a:t>– </a:t>
            </a:r>
            <a:r>
              <a:rPr lang="zh-TW" altLang="en-US" dirty="0"/>
              <a:t>新技術</a:t>
            </a:r>
          </a:p>
        </p:txBody>
      </p:sp>
      <p:sp>
        <p:nvSpPr>
          <p:cNvPr id="4" name="內容版面配置區 3">
            <a:extLst>
              <a:ext uri="{FF2B5EF4-FFF2-40B4-BE49-F238E27FC236}">
                <a16:creationId xmlns:a16="http://schemas.microsoft.com/office/drawing/2014/main" id="{674B1228-09B3-473C-C4A0-2B7F1FE861C2}"/>
              </a:ext>
            </a:extLst>
          </p:cNvPr>
          <p:cNvSpPr>
            <a:spLocks noGrp="1"/>
          </p:cNvSpPr>
          <p:nvPr>
            <p:ph sz="half" idx="1"/>
          </p:nvPr>
        </p:nvSpPr>
        <p:spPr/>
        <p:txBody>
          <a:bodyPr/>
          <a:lstStyle/>
          <a:p>
            <a:r>
              <a:rPr lang="en-US" altLang="zh-TW" dirty="0" err="1"/>
              <a:t>Nuxt</a:t>
            </a:r>
            <a:r>
              <a:rPr lang="en-US" altLang="zh-TW" dirty="0"/>
              <a:t> Tailwind</a:t>
            </a:r>
            <a:endParaRPr lang="zh-TW" altLang="en-US" dirty="0"/>
          </a:p>
        </p:txBody>
      </p:sp>
      <p:sp>
        <p:nvSpPr>
          <p:cNvPr id="5" name="內容版面配置區 4">
            <a:extLst>
              <a:ext uri="{FF2B5EF4-FFF2-40B4-BE49-F238E27FC236}">
                <a16:creationId xmlns:a16="http://schemas.microsoft.com/office/drawing/2014/main" id="{1D6CAB0C-4C49-B628-BA7D-A752A3BC456B}"/>
              </a:ext>
            </a:extLst>
          </p:cNvPr>
          <p:cNvSpPr>
            <a:spLocks noGrp="1"/>
          </p:cNvSpPr>
          <p:nvPr>
            <p:ph sz="half" idx="2"/>
          </p:nvPr>
        </p:nvSpPr>
        <p:spPr/>
        <p:txBody>
          <a:bodyPr/>
          <a:lstStyle/>
          <a:p>
            <a:r>
              <a:rPr lang="en-US" altLang="zh-TW" dirty="0"/>
              <a:t>Nuxt.js</a:t>
            </a:r>
            <a:endParaRPr lang="zh-TW" altLang="en-US" dirty="0"/>
          </a:p>
        </p:txBody>
      </p:sp>
      <p:pic>
        <p:nvPicPr>
          <p:cNvPr id="9" name="圖片 8">
            <a:extLst>
              <a:ext uri="{FF2B5EF4-FFF2-40B4-BE49-F238E27FC236}">
                <a16:creationId xmlns:a16="http://schemas.microsoft.com/office/drawing/2014/main" id="{4974AB41-2F72-200D-E6ED-FD1921477098}"/>
              </a:ext>
            </a:extLst>
          </p:cNvPr>
          <p:cNvPicPr>
            <a:picLocks noChangeAspect="1"/>
          </p:cNvPicPr>
          <p:nvPr/>
        </p:nvPicPr>
        <p:blipFill>
          <a:blip r:embed="rId3"/>
          <a:stretch>
            <a:fillRect/>
          </a:stretch>
        </p:blipFill>
        <p:spPr>
          <a:xfrm>
            <a:off x="1324531" y="2792663"/>
            <a:ext cx="2883718" cy="3519237"/>
          </a:xfrm>
          <a:prstGeom prst="rect">
            <a:avLst/>
          </a:prstGeom>
        </p:spPr>
      </p:pic>
      <p:pic>
        <p:nvPicPr>
          <p:cNvPr id="11" name="圖片 10">
            <a:extLst>
              <a:ext uri="{FF2B5EF4-FFF2-40B4-BE49-F238E27FC236}">
                <a16:creationId xmlns:a16="http://schemas.microsoft.com/office/drawing/2014/main" id="{9B36ACF1-450D-367A-72A3-C29901CBC044}"/>
              </a:ext>
            </a:extLst>
          </p:cNvPr>
          <p:cNvPicPr>
            <a:picLocks noChangeAspect="1"/>
          </p:cNvPicPr>
          <p:nvPr/>
        </p:nvPicPr>
        <p:blipFill>
          <a:blip r:embed="rId4"/>
          <a:stretch>
            <a:fillRect/>
          </a:stretch>
        </p:blipFill>
        <p:spPr>
          <a:xfrm>
            <a:off x="6917566" y="2792662"/>
            <a:ext cx="2906399" cy="3519237"/>
          </a:xfrm>
          <a:prstGeom prst="rect">
            <a:avLst/>
          </a:prstGeom>
        </p:spPr>
      </p:pic>
      <p:sp>
        <p:nvSpPr>
          <p:cNvPr id="12" name="文字方塊 11">
            <a:extLst>
              <a:ext uri="{FF2B5EF4-FFF2-40B4-BE49-F238E27FC236}">
                <a16:creationId xmlns:a16="http://schemas.microsoft.com/office/drawing/2014/main" id="{C6ADA48A-5D17-179F-27F1-E6AD6E5A3047}"/>
              </a:ext>
            </a:extLst>
          </p:cNvPr>
          <p:cNvSpPr txBox="1"/>
          <p:nvPr/>
        </p:nvSpPr>
        <p:spPr>
          <a:xfrm>
            <a:off x="10799802" y="1506022"/>
            <a:ext cx="1107996" cy="369332"/>
          </a:xfrm>
          <a:prstGeom prst="rect">
            <a:avLst/>
          </a:prstGeom>
          <a:solidFill>
            <a:srgbClr val="FAEEE2"/>
          </a:solidFill>
        </p:spPr>
        <p:txBody>
          <a:bodyPr wrap="none" rtlCol="0">
            <a:spAutoFit/>
          </a:bodyPr>
          <a:lstStyle/>
          <a:p>
            <a:r>
              <a:rPr lang="zh-TW" altLang="en-US" dirty="0"/>
              <a:t>圖片優化</a:t>
            </a:r>
          </a:p>
        </p:txBody>
      </p:sp>
      <p:sp>
        <p:nvSpPr>
          <p:cNvPr id="14" name="文字方塊 13">
            <a:extLst>
              <a:ext uri="{FF2B5EF4-FFF2-40B4-BE49-F238E27FC236}">
                <a16:creationId xmlns:a16="http://schemas.microsoft.com/office/drawing/2014/main" id="{EE42C47F-F398-B7D2-4FED-B60B30FC91E5}"/>
              </a:ext>
            </a:extLst>
          </p:cNvPr>
          <p:cNvSpPr txBox="1"/>
          <p:nvPr/>
        </p:nvSpPr>
        <p:spPr>
          <a:xfrm>
            <a:off x="10799802" y="1027906"/>
            <a:ext cx="1107996" cy="369332"/>
          </a:xfrm>
          <a:prstGeom prst="rect">
            <a:avLst/>
          </a:prstGeom>
          <a:solidFill>
            <a:srgbClr val="FAEEE2"/>
          </a:solidFill>
        </p:spPr>
        <p:txBody>
          <a:bodyPr wrap="none" rtlCol="0">
            <a:spAutoFit/>
          </a:bodyPr>
          <a:lstStyle/>
          <a:p>
            <a:r>
              <a:rPr lang="zh-TW" altLang="en-US" dirty="0"/>
              <a:t>梗圖支援</a:t>
            </a:r>
          </a:p>
        </p:txBody>
      </p:sp>
    </p:spTree>
    <p:extLst>
      <p:ext uri="{BB962C8B-B14F-4D97-AF65-F5344CB8AC3E}">
        <p14:creationId xmlns:p14="http://schemas.microsoft.com/office/powerpoint/2010/main" val="2571423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454EC5A3-75EF-2099-0C6E-230510CA9BD0}"/>
              </a:ext>
            </a:extLst>
          </p:cNvPr>
          <p:cNvSpPr>
            <a:spLocks noGrp="1"/>
          </p:cNvSpPr>
          <p:nvPr>
            <p:ph type="title"/>
          </p:nvPr>
        </p:nvSpPr>
        <p:spPr/>
        <p:txBody>
          <a:bodyPr/>
          <a:lstStyle/>
          <a:p>
            <a:r>
              <a:rPr lang="zh-TW" altLang="en-US" dirty="0"/>
              <a:t>開發 </a:t>
            </a:r>
            <a:r>
              <a:rPr lang="en-US" altLang="zh-TW" dirty="0"/>
              <a:t>–</a:t>
            </a:r>
            <a:r>
              <a:rPr lang="zh-TW" altLang="en-US" dirty="0"/>
              <a:t> 新技術</a:t>
            </a:r>
          </a:p>
        </p:txBody>
      </p:sp>
      <p:sp>
        <p:nvSpPr>
          <p:cNvPr id="16" name="內容版面配置區 15">
            <a:extLst>
              <a:ext uri="{FF2B5EF4-FFF2-40B4-BE49-F238E27FC236}">
                <a16:creationId xmlns:a16="http://schemas.microsoft.com/office/drawing/2014/main" id="{7F7C1710-3DEE-A40E-F4A7-684079444050}"/>
              </a:ext>
            </a:extLst>
          </p:cNvPr>
          <p:cNvSpPr>
            <a:spLocks noGrp="1"/>
          </p:cNvSpPr>
          <p:nvPr>
            <p:ph sz="half" idx="1"/>
          </p:nvPr>
        </p:nvSpPr>
        <p:spPr/>
        <p:txBody>
          <a:bodyPr/>
          <a:lstStyle/>
          <a:p>
            <a:pPr marL="0" indent="0">
              <a:buNone/>
            </a:pPr>
            <a:r>
              <a:rPr lang="en-US" altLang="zh-TW" dirty="0">
                <a:solidFill>
                  <a:srgbClr val="2D6DA9"/>
                </a:solidFill>
              </a:rPr>
              <a:t>TypeScript</a:t>
            </a:r>
          </a:p>
        </p:txBody>
      </p:sp>
      <p:sp>
        <p:nvSpPr>
          <p:cNvPr id="5" name="文字方塊 4">
            <a:extLst>
              <a:ext uri="{FF2B5EF4-FFF2-40B4-BE49-F238E27FC236}">
                <a16:creationId xmlns:a16="http://schemas.microsoft.com/office/drawing/2014/main" id="{65AC2F8B-2DE7-D310-F483-F7E28F205A9B}"/>
              </a:ext>
            </a:extLst>
          </p:cNvPr>
          <p:cNvSpPr txBox="1"/>
          <p:nvPr/>
        </p:nvSpPr>
        <p:spPr>
          <a:xfrm>
            <a:off x="12850357" y="1690688"/>
            <a:ext cx="6094070" cy="2862322"/>
          </a:xfrm>
          <a:prstGeom prst="rect">
            <a:avLst/>
          </a:prstGeom>
          <a:noFill/>
        </p:spPr>
        <p:txBody>
          <a:bodyPr wrap="square">
            <a:spAutoFit/>
          </a:bodyPr>
          <a:lstStyle/>
          <a:p>
            <a:r>
              <a:rPr lang="zh-TW" altLang="en-US" dirty="0"/>
              <a:t>建立後端環境</a:t>
            </a:r>
          </a:p>
          <a:p>
            <a:r>
              <a:rPr lang="zh-TW" altLang="en-US" dirty="0"/>
              <a:t>由於是第一次接觸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的建立選項，所以花了不少時間到處看大家都怎麼建立 </a:t>
            </a:r>
            <a:r>
              <a:rPr lang="en-US" altLang="zh-TW" dirty="0"/>
              <a:t>typescript + express </a:t>
            </a:r>
            <a:r>
              <a:rPr lang="zh-TW" altLang="en-US" dirty="0"/>
              <a:t>的後端環境 </a:t>
            </a:r>
            <a:r>
              <a:rPr lang="en-US" altLang="zh-TW" dirty="0"/>
              <a:t>(</a:t>
            </a:r>
            <a:r>
              <a:rPr lang="zh-TW" altLang="en-US" dirty="0"/>
              <a:t>並且是以 </a:t>
            </a:r>
            <a:r>
              <a:rPr lang="en-US" altLang="zh-TW" dirty="0"/>
              <a:t>www </a:t>
            </a:r>
            <a:r>
              <a:rPr lang="zh-TW" altLang="en-US" dirty="0"/>
              <a:t>檔啟動的</a:t>
            </a:r>
            <a:r>
              <a:rPr lang="en-US" altLang="zh-TW" dirty="0"/>
              <a:t>)</a:t>
            </a:r>
            <a:r>
              <a:rPr lang="zh-TW" altLang="en-US" dirty="0"/>
              <a:t>。但看來看去，都沒有找到那麼完美符合的</a:t>
            </a:r>
          </a:p>
          <a:p>
            <a:r>
              <a:rPr lang="zh-TW" altLang="en-US" dirty="0"/>
              <a:t>也有嘗試過直接把程式碼丟給 </a:t>
            </a:r>
            <a:r>
              <a:rPr lang="en-US" altLang="zh-TW" dirty="0" err="1"/>
              <a:t>chatGPT</a:t>
            </a:r>
            <a:r>
              <a:rPr lang="zh-TW" altLang="en-US" dirty="0"/>
              <a:t>，請他幫我把它轉成 </a:t>
            </a:r>
            <a:r>
              <a:rPr lang="en-US" altLang="zh-TW" dirty="0"/>
              <a:t>typescript</a:t>
            </a:r>
            <a:r>
              <a:rPr lang="zh-TW" altLang="en-US" dirty="0"/>
              <a:t>，但轉出來的成果一樣有問題，然後也不知從何解起</a:t>
            </a:r>
          </a:p>
          <a:p>
            <a:r>
              <a:rPr lang="zh-TW" altLang="en-US" dirty="0"/>
              <a:t>最後是靠著拼裝各個網路上的範例，才終於建立出來</a:t>
            </a:r>
          </a:p>
        </p:txBody>
      </p:sp>
      <p:sp>
        <p:nvSpPr>
          <p:cNvPr id="7" name="內容版面配置區 6">
            <a:extLst>
              <a:ext uri="{FF2B5EF4-FFF2-40B4-BE49-F238E27FC236}">
                <a16:creationId xmlns:a16="http://schemas.microsoft.com/office/drawing/2014/main" id="{CCD2AAAC-C53C-C7A8-FAD0-3BD3755762D4}"/>
              </a:ext>
            </a:extLst>
          </p:cNvPr>
          <p:cNvSpPr>
            <a:spLocks noGrp="1"/>
          </p:cNvSpPr>
          <p:nvPr>
            <p:ph sz="half" idx="2"/>
          </p:nvPr>
        </p:nvSpPr>
        <p:spPr/>
        <p:txBody>
          <a:bodyPr/>
          <a:lstStyle/>
          <a:p>
            <a:endParaRPr lang="zh-TW" altLang="en-US"/>
          </a:p>
        </p:txBody>
      </p:sp>
      <p:pic>
        <p:nvPicPr>
          <p:cNvPr id="4098" name="Picture 2">
            <a:extLst>
              <a:ext uri="{FF2B5EF4-FFF2-40B4-BE49-F238E27FC236}">
                <a16:creationId xmlns:a16="http://schemas.microsoft.com/office/drawing/2014/main" id="{85FF0943-7562-F0EF-41E1-98246A752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022" y="1808770"/>
            <a:ext cx="3996670" cy="468410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370E3AD1-4B74-EDED-EDE5-C3CA62622F67}"/>
              </a:ext>
            </a:extLst>
          </p:cNvPr>
          <p:cNvSpPr txBox="1"/>
          <p:nvPr/>
        </p:nvSpPr>
        <p:spPr>
          <a:xfrm>
            <a:off x="10799802" y="1027906"/>
            <a:ext cx="1107996" cy="369332"/>
          </a:xfrm>
          <a:prstGeom prst="rect">
            <a:avLst/>
          </a:prstGeom>
          <a:solidFill>
            <a:srgbClr val="FAEEE2"/>
          </a:solidFill>
        </p:spPr>
        <p:txBody>
          <a:bodyPr wrap="none" rtlCol="0">
            <a:spAutoFit/>
          </a:bodyPr>
          <a:lstStyle/>
          <a:p>
            <a:r>
              <a:rPr lang="zh-TW" altLang="en-US" dirty="0"/>
              <a:t>梗圖支援</a:t>
            </a:r>
          </a:p>
        </p:txBody>
      </p:sp>
    </p:spTree>
    <p:extLst>
      <p:ext uri="{BB962C8B-B14F-4D97-AF65-F5344CB8AC3E}">
        <p14:creationId xmlns:p14="http://schemas.microsoft.com/office/powerpoint/2010/main" val="3747633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r>
              <a:rPr lang="en-US" altLang="zh-TW" dirty="0"/>
              <a:t>debug</a:t>
            </a:r>
            <a:endParaRPr lang="zh-TW" altLang="en-US" dirty="0"/>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p:txBody>
          <a:bodyPr>
            <a:normAutofit/>
          </a:bodyPr>
          <a:lstStyle/>
          <a:p>
            <a:endParaRPr lang="zh-TW" altLang="en-US" dirty="0"/>
          </a:p>
        </p:txBody>
      </p:sp>
      <p:pic>
        <p:nvPicPr>
          <p:cNvPr id="3074" name="Picture 2">
            <a:extLst>
              <a:ext uri="{FF2B5EF4-FFF2-40B4-BE49-F238E27FC236}">
                <a16:creationId xmlns:a16="http://schemas.microsoft.com/office/drawing/2014/main" id="{9E376DF8-D100-DCEE-BBCB-2CBF74CE2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800" y="553114"/>
            <a:ext cx="4149090" cy="599313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264510A3-3336-5B25-27E8-DCA09DDB0544}"/>
              </a:ext>
            </a:extLst>
          </p:cNvPr>
          <p:cNvSpPr txBox="1"/>
          <p:nvPr/>
        </p:nvSpPr>
        <p:spPr>
          <a:xfrm>
            <a:off x="10799802" y="1027906"/>
            <a:ext cx="1107996" cy="369332"/>
          </a:xfrm>
          <a:prstGeom prst="rect">
            <a:avLst/>
          </a:prstGeom>
          <a:solidFill>
            <a:srgbClr val="FAEEE2"/>
          </a:solidFill>
        </p:spPr>
        <p:txBody>
          <a:bodyPr wrap="none" rtlCol="0">
            <a:spAutoFit/>
          </a:bodyPr>
          <a:lstStyle/>
          <a:p>
            <a:r>
              <a:rPr lang="zh-TW" altLang="en-US" dirty="0"/>
              <a:t>梗圖支援</a:t>
            </a:r>
          </a:p>
        </p:txBody>
      </p:sp>
    </p:spTree>
    <p:extLst>
      <p:ext uri="{BB962C8B-B14F-4D97-AF65-F5344CB8AC3E}">
        <p14:creationId xmlns:p14="http://schemas.microsoft.com/office/powerpoint/2010/main" val="2862904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373166C-8172-B6A2-2D58-1BFAF78C3251}"/>
              </a:ext>
            </a:extLst>
          </p:cNvPr>
          <p:cNvSpPr>
            <a:spLocks noGrp="1"/>
          </p:cNvSpPr>
          <p:nvPr>
            <p:ph type="title"/>
          </p:nvPr>
        </p:nvSpPr>
        <p:spPr/>
        <p:txBody>
          <a:bodyPr/>
          <a:lstStyle/>
          <a:p>
            <a:r>
              <a:rPr lang="zh-TW" altLang="en-US" dirty="0"/>
              <a:t>起心動念</a:t>
            </a:r>
          </a:p>
        </p:txBody>
      </p:sp>
      <p:sp>
        <p:nvSpPr>
          <p:cNvPr id="5" name="文字版面配置區 4">
            <a:extLst>
              <a:ext uri="{FF2B5EF4-FFF2-40B4-BE49-F238E27FC236}">
                <a16:creationId xmlns:a16="http://schemas.microsoft.com/office/drawing/2014/main" id="{4BB1ABD4-40CD-1D32-358A-BB1F95808F5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2200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01624-7828-76FE-4D64-8719B678FD06}"/>
              </a:ext>
            </a:extLst>
          </p:cNvPr>
          <p:cNvSpPr>
            <a:spLocks noGrp="1"/>
          </p:cNvSpPr>
          <p:nvPr>
            <p:ph type="title"/>
          </p:nvPr>
        </p:nvSpPr>
        <p:spPr/>
        <p:txBody>
          <a:bodyPr/>
          <a:lstStyle/>
          <a:p>
            <a:r>
              <a:rPr lang="zh-TW" altLang="en-US" dirty="0"/>
              <a:t>建立假資料</a:t>
            </a:r>
          </a:p>
        </p:txBody>
      </p:sp>
      <p:sp>
        <p:nvSpPr>
          <p:cNvPr id="3" name="內容版面配置區 2">
            <a:extLst>
              <a:ext uri="{FF2B5EF4-FFF2-40B4-BE49-F238E27FC236}">
                <a16:creationId xmlns:a16="http://schemas.microsoft.com/office/drawing/2014/main" id="{56BB548E-ACD3-519D-E958-E790A0F65CB4}"/>
              </a:ext>
            </a:extLst>
          </p:cNvPr>
          <p:cNvSpPr>
            <a:spLocks noGrp="1"/>
          </p:cNvSpPr>
          <p:nvPr>
            <p:ph idx="1"/>
          </p:nvPr>
        </p:nvSpPr>
        <p:spPr/>
        <p:txBody>
          <a:bodyPr>
            <a:normAutofit/>
          </a:bodyPr>
          <a:lstStyle/>
          <a:p>
            <a:pPr algn="l">
              <a:buFont typeface="Arial" panose="020B0604020202020204" pitchFamily="34" charset="0"/>
              <a:buChar char="•"/>
            </a:pPr>
            <a:r>
              <a:rPr lang="en-US" altLang="zh-TW" dirty="0"/>
              <a:t>object ID </a:t>
            </a:r>
            <a:endParaRPr lang="en-US" altLang="zh-TW" b="0" i="0" dirty="0">
              <a:solidFill>
                <a:srgbClr val="1F2328"/>
              </a:solidFill>
              <a:effectLst/>
              <a:latin typeface="-apple-system"/>
            </a:endParaRPr>
          </a:p>
          <a:p>
            <a:pPr algn="l">
              <a:buFont typeface="Arial" panose="020B0604020202020204" pitchFamily="34" charset="0"/>
              <a:buChar char="•"/>
            </a:pPr>
            <a:r>
              <a:rPr lang="zh-TW" altLang="en-US" b="0" i="0" dirty="0">
                <a:solidFill>
                  <a:srgbClr val="1F2328"/>
                </a:solidFill>
                <a:effectLst/>
                <a:latin typeface="-apple-system"/>
              </a:rPr>
              <a:t>欄位不完整</a:t>
            </a:r>
          </a:p>
          <a:p>
            <a:pPr algn="l">
              <a:buFont typeface="Arial" panose="020B0604020202020204" pitchFamily="34" charset="0"/>
              <a:buChar char="•"/>
            </a:pPr>
            <a:r>
              <a:rPr lang="zh-TW" altLang="en-US" b="0" i="0" dirty="0">
                <a:solidFill>
                  <a:srgbClr val="1F2328"/>
                </a:solidFill>
                <a:effectLst/>
                <a:latin typeface="-apple-system"/>
              </a:rPr>
              <a:t>數值格式不正確</a:t>
            </a:r>
          </a:p>
          <a:p>
            <a:pPr algn="l">
              <a:buFont typeface="Arial" panose="020B0604020202020204" pitchFamily="34" charset="0"/>
              <a:buChar char="•"/>
            </a:pPr>
            <a:r>
              <a:rPr lang="zh-TW" altLang="en-US" b="0" i="0" dirty="0">
                <a:solidFill>
                  <a:srgbClr val="1F2328"/>
                </a:solidFill>
                <a:effectLst/>
                <a:latin typeface="-apple-system"/>
              </a:rPr>
              <a:t>多樣性不夠</a:t>
            </a:r>
            <a:endParaRPr lang="zh-TW" altLang="en-US" dirty="0"/>
          </a:p>
          <a:p>
            <a:endParaRPr lang="zh-TW" altLang="en-US" dirty="0"/>
          </a:p>
        </p:txBody>
      </p:sp>
      <p:sp>
        <p:nvSpPr>
          <p:cNvPr id="4" name="文字方塊 3">
            <a:extLst>
              <a:ext uri="{FF2B5EF4-FFF2-40B4-BE49-F238E27FC236}">
                <a16:creationId xmlns:a16="http://schemas.microsoft.com/office/drawing/2014/main" id="{6BE67962-E802-C9FA-513E-2B9EB7901035}"/>
              </a:ext>
            </a:extLst>
          </p:cNvPr>
          <p:cNvSpPr txBox="1"/>
          <p:nvPr/>
        </p:nvSpPr>
        <p:spPr>
          <a:xfrm>
            <a:off x="10799802" y="1027906"/>
            <a:ext cx="1107996" cy="369332"/>
          </a:xfrm>
          <a:prstGeom prst="rect">
            <a:avLst/>
          </a:prstGeom>
          <a:solidFill>
            <a:srgbClr val="FAEEE2"/>
          </a:solidFill>
        </p:spPr>
        <p:txBody>
          <a:bodyPr wrap="none" rtlCol="0">
            <a:spAutoFit/>
          </a:bodyPr>
          <a:lstStyle/>
          <a:p>
            <a:r>
              <a:rPr lang="zh-TW" altLang="en-US" dirty="0"/>
              <a:t>梗圖支援</a:t>
            </a:r>
          </a:p>
        </p:txBody>
      </p:sp>
    </p:spTree>
    <p:extLst>
      <p:ext uri="{BB962C8B-B14F-4D97-AF65-F5344CB8AC3E}">
        <p14:creationId xmlns:p14="http://schemas.microsoft.com/office/powerpoint/2010/main" val="4125526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7E1A5F-5CAF-95BB-A73C-305B4E8A94DF}"/>
              </a:ext>
            </a:extLst>
          </p:cNvPr>
          <p:cNvSpPr>
            <a:spLocks noGrp="1"/>
          </p:cNvSpPr>
          <p:nvPr>
            <p:ph type="title"/>
          </p:nvPr>
        </p:nvSpPr>
        <p:spPr/>
        <p:txBody>
          <a:bodyPr/>
          <a:lstStyle/>
          <a:p>
            <a:r>
              <a:rPr lang="zh-TW" altLang="en-US" dirty="0"/>
              <a:t>資料建置</a:t>
            </a:r>
          </a:p>
        </p:txBody>
      </p:sp>
      <p:sp>
        <p:nvSpPr>
          <p:cNvPr id="3" name="內容版面配置區 2">
            <a:extLst>
              <a:ext uri="{FF2B5EF4-FFF2-40B4-BE49-F238E27FC236}">
                <a16:creationId xmlns:a16="http://schemas.microsoft.com/office/drawing/2014/main" id="{A2936F0F-078C-2BE6-64A7-05B8E6315636}"/>
              </a:ext>
            </a:extLst>
          </p:cNvPr>
          <p:cNvSpPr>
            <a:spLocks noGrp="1"/>
          </p:cNvSpPr>
          <p:nvPr>
            <p:ph idx="1"/>
          </p:nvPr>
        </p:nvSpPr>
        <p:spPr>
          <a:xfrm>
            <a:off x="838200" y="1825625"/>
            <a:ext cx="10515600" cy="4351338"/>
          </a:xfrm>
        </p:spPr>
        <p:txBody>
          <a:bodyPr/>
          <a:lstStyle/>
          <a:p>
            <a:endParaRPr lang="zh-TW" altLang="en-US" dirty="0"/>
          </a:p>
        </p:txBody>
      </p:sp>
      <p:pic>
        <p:nvPicPr>
          <p:cNvPr id="16" name="圖片 15">
            <a:extLst>
              <a:ext uri="{FF2B5EF4-FFF2-40B4-BE49-F238E27FC236}">
                <a16:creationId xmlns:a16="http://schemas.microsoft.com/office/drawing/2014/main" id="{0C2D0C21-9DE3-F49B-9E17-2445F39AF924}"/>
              </a:ext>
            </a:extLst>
          </p:cNvPr>
          <p:cNvPicPr>
            <a:picLocks noChangeAspect="1"/>
          </p:cNvPicPr>
          <p:nvPr/>
        </p:nvPicPr>
        <p:blipFill>
          <a:blip r:embed="rId3"/>
          <a:stretch>
            <a:fillRect/>
          </a:stretch>
        </p:blipFill>
        <p:spPr>
          <a:xfrm>
            <a:off x="756793" y="1814989"/>
            <a:ext cx="3384424" cy="4258277"/>
          </a:xfrm>
          <a:prstGeom prst="rect">
            <a:avLst/>
          </a:prstGeom>
        </p:spPr>
      </p:pic>
      <p:pic>
        <p:nvPicPr>
          <p:cNvPr id="18" name="圖片 17">
            <a:extLst>
              <a:ext uri="{FF2B5EF4-FFF2-40B4-BE49-F238E27FC236}">
                <a16:creationId xmlns:a16="http://schemas.microsoft.com/office/drawing/2014/main" id="{C16AD477-EAAE-7D65-907D-DCC72E2FAFD9}"/>
              </a:ext>
            </a:extLst>
          </p:cNvPr>
          <p:cNvPicPr>
            <a:picLocks noChangeAspect="1"/>
          </p:cNvPicPr>
          <p:nvPr/>
        </p:nvPicPr>
        <p:blipFill>
          <a:blip r:embed="rId4"/>
          <a:stretch>
            <a:fillRect/>
          </a:stretch>
        </p:blipFill>
        <p:spPr>
          <a:xfrm>
            <a:off x="4403788" y="1814989"/>
            <a:ext cx="3384424" cy="4258277"/>
          </a:xfrm>
          <a:prstGeom prst="rect">
            <a:avLst/>
          </a:prstGeom>
        </p:spPr>
      </p:pic>
      <p:pic>
        <p:nvPicPr>
          <p:cNvPr id="20" name="圖片 19">
            <a:extLst>
              <a:ext uri="{FF2B5EF4-FFF2-40B4-BE49-F238E27FC236}">
                <a16:creationId xmlns:a16="http://schemas.microsoft.com/office/drawing/2014/main" id="{2B68B7A0-7FAC-F515-A04D-C9A945B49F91}"/>
              </a:ext>
            </a:extLst>
          </p:cNvPr>
          <p:cNvPicPr>
            <a:picLocks noChangeAspect="1"/>
          </p:cNvPicPr>
          <p:nvPr/>
        </p:nvPicPr>
        <p:blipFill>
          <a:blip r:embed="rId5"/>
          <a:stretch>
            <a:fillRect/>
          </a:stretch>
        </p:blipFill>
        <p:spPr>
          <a:xfrm>
            <a:off x="8050783" y="1814989"/>
            <a:ext cx="3384424" cy="4258277"/>
          </a:xfrm>
          <a:prstGeom prst="rect">
            <a:avLst/>
          </a:prstGeom>
        </p:spPr>
      </p:pic>
    </p:spTree>
    <p:extLst>
      <p:ext uri="{BB962C8B-B14F-4D97-AF65-F5344CB8AC3E}">
        <p14:creationId xmlns:p14="http://schemas.microsoft.com/office/powerpoint/2010/main" val="3834188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A52D9A-325B-6E9E-138A-1ECB19DB822C}"/>
              </a:ext>
            </a:extLst>
          </p:cNvPr>
          <p:cNvSpPr>
            <a:spLocks noGrp="1"/>
          </p:cNvSpPr>
          <p:nvPr>
            <p:ph type="title"/>
          </p:nvPr>
        </p:nvSpPr>
        <p:spPr/>
        <p:txBody>
          <a:bodyPr/>
          <a:lstStyle/>
          <a:p>
            <a:r>
              <a:rPr lang="zh-TW" altLang="en-US" dirty="0"/>
              <a:t>通知</a:t>
            </a:r>
          </a:p>
        </p:txBody>
      </p:sp>
      <p:sp>
        <p:nvSpPr>
          <p:cNvPr id="3" name="內容版面配置區 2">
            <a:extLst>
              <a:ext uri="{FF2B5EF4-FFF2-40B4-BE49-F238E27FC236}">
                <a16:creationId xmlns:a16="http://schemas.microsoft.com/office/drawing/2014/main" id="{21A8773B-7ED2-45CC-6C5A-AF2A3D610FF2}"/>
              </a:ext>
            </a:extLst>
          </p:cNvPr>
          <p:cNvSpPr>
            <a:spLocks noGrp="1"/>
          </p:cNvSpPr>
          <p:nvPr>
            <p:ph idx="1"/>
          </p:nvPr>
        </p:nvSpPr>
        <p:spPr/>
        <p:txBody>
          <a:bodyPr/>
          <a:lstStyle/>
          <a:p>
            <a:endParaRPr lang="zh-TW" altLang="en-US"/>
          </a:p>
        </p:txBody>
      </p:sp>
      <p:pic>
        <p:nvPicPr>
          <p:cNvPr id="2050" name="Picture 2">
            <a:extLst>
              <a:ext uri="{FF2B5EF4-FFF2-40B4-BE49-F238E27FC236}">
                <a16:creationId xmlns:a16="http://schemas.microsoft.com/office/drawing/2014/main" id="{D7C56259-6B72-47E9-2DF6-6A297C063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08" t="2363"/>
          <a:stretch/>
        </p:blipFill>
        <p:spPr bwMode="auto">
          <a:xfrm>
            <a:off x="5030666" y="1825625"/>
            <a:ext cx="6078962" cy="4573426"/>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F5ED558E-5C9B-F5FE-985F-2A051D689F8C}"/>
              </a:ext>
            </a:extLst>
          </p:cNvPr>
          <p:cNvPicPr>
            <a:picLocks noChangeAspect="1"/>
          </p:cNvPicPr>
          <p:nvPr/>
        </p:nvPicPr>
        <p:blipFill rotWithShape="1">
          <a:blip r:embed="rId4"/>
          <a:srcRect b="2332"/>
          <a:stretch/>
        </p:blipFill>
        <p:spPr>
          <a:xfrm>
            <a:off x="1173088" y="1825625"/>
            <a:ext cx="3615996" cy="4574886"/>
          </a:xfrm>
          <a:prstGeom prst="rect">
            <a:avLst/>
          </a:prstGeom>
        </p:spPr>
      </p:pic>
    </p:spTree>
    <p:extLst>
      <p:ext uri="{BB962C8B-B14F-4D97-AF65-F5344CB8AC3E}">
        <p14:creationId xmlns:p14="http://schemas.microsoft.com/office/powerpoint/2010/main" val="3223644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68B5DA-5BB7-9C2F-D480-FED22F2AEAC8}"/>
              </a:ext>
            </a:extLst>
          </p:cNvPr>
          <p:cNvSpPr>
            <a:spLocks noGrp="1"/>
          </p:cNvSpPr>
          <p:nvPr>
            <p:ph type="title"/>
          </p:nvPr>
        </p:nvSpPr>
        <p:spPr/>
        <p:txBody>
          <a:bodyPr/>
          <a:lstStyle/>
          <a:p>
            <a:r>
              <a:rPr lang="zh-TW" altLang="en-US" dirty="0"/>
              <a:t>專案倒數時間</a:t>
            </a:r>
          </a:p>
        </p:txBody>
      </p:sp>
      <p:pic>
        <p:nvPicPr>
          <p:cNvPr id="1026" name="Picture 2">
            <a:extLst>
              <a:ext uri="{FF2B5EF4-FFF2-40B4-BE49-F238E27FC236}">
                <a16:creationId xmlns:a16="http://schemas.microsoft.com/office/drawing/2014/main" id="{AE93A9E6-C42A-79D0-712C-A8B0DE62D1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87"/>
          <a:stretch/>
        </p:blipFill>
        <p:spPr bwMode="auto">
          <a:xfrm>
            <a:off x="1476827" y="1758322"/>
            <a:ext cx="3625857" cy="38662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D793831-3308-3178-9ACA-572C24CB17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7287"/>
          <a:stretch/>
        </p:blipFill>
        <p:spPr bwMode="auto">
          <a:xfrm>
            <a:off x="6779282" y="1758322"/>
            <a:ext cx="3625857" cy="386051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95;p78">
            <a:extLst>
              <a:ext uri="{FF2B5EF4-FFF2-40B4-BE49-F238E27FC236}">
                <a16:creationId xmlns:a16="http://schemas.microsoft.com/office/drawing/2014/main" id="{80B9CED3-8F1A-AC1A-B19C-121DF9E067DD}"/>
              </a:ext>
            </a:extLst>
          </p:cNvPr>
          <p:cNvSpPr/>
          <p:nvPr/>
        </p:nvSpPr>
        <p:spPr>
          <a:xfrm rot="15344644">
            <a:off x="5663762" y="2854033"/>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5">
              <a:alphaModFix/>
            </a:blip>
            <a:stretch>
              <a:fillRect/>
            </a:stretch>
          </a:blipFill>
          <a:ln>
            <a:noFill/>
          </a:ln>
        </p:spPr>
      </p:sp>
      <p:sp>
        <p:nvSpPr>
          <p:cNvPr id="9" name="Google Shape;695;p78">
            <a:extLst>
              <a:ext uri="{FF2B5EF4-FFF2-40B4-BE49-F238E27FC236}">
                <a16:creationId xmlns:a16="http://schemas.microsoft.com/office/drawing/2014/main" id="{DAA6ED78-7CA5-566A-EC1D-EACC0AA1DAD2}"/>
              </a:ext>
            </a:extLst>
          </p:cNvPr>
          <p:cNvSpPr/>
          <p:nvPr/>
        </p:nvSpPr>
        <p:spPr>
          <a:xfrm rot="4862227">
            <a:off x="6046179" y="3493790"/>
            <a:ext cx="255105" cy="724317"/>
          </a:xfrm>
          <a:custGeom>
            <a:avLst/>
            <a:gdLst/>
            <a:ahLst/>
            <a:cxnLst/>
            <a:rect l="l" t="t" r="r" b="b"/>
            <a:pathLst>
              <a:path w="285032" h="894218" extrusionOk="0">
                <a:moveTo>
                  <a:pt x="0" y="0"/>
                </a:moveTo>
                <a:lnTo>
                  <a:pt x="285032" y="0"/>
                </a:lnTo>
                <a:lnTo>
                  <a:pt x="285032" y="894218"/>
                </a:lnTo>
                <a:lnTo>
                  <a:pt x="0" y="894218"/>
                </a:lnTo>
                <a:lnTo>
                  <a:pt x="0" y="0"/>
                </a:lnTo>
                <a:close/>
              </a:path>
            </a:pathLst>
          </a:custGeom>
          <a:blipFill rotWithShape="1">
            <a:blip r:embed="rId5">
              <a:alphaModFix/>
            </a:blip>
            <a:stretch>
              <a:fillRect/>
            </a:stretch>
          </a:blipFill>
          <a:ln>
            <a:noFill/>
          </a:ln>
        </p:spPr>
      </p:sp>
    </p:spTree>
    <p:extLst>
      <p:ext uri="{BB962C8B-B14F-4D97-AF65-F5344CB8AC3E}">
        <p14:creationId xmlns:p14="http://schemas.microsoft.com/office/powerpoint/2010/main" val="3747258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2097060" y="184781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5" name="圖片 4">
            <a:extLst>
              <a:ext uri="{FF2B5EF4-FFF2-40B4-BE49-F238E27FC236}">
                <a16:creationId xmlns:a16="http://schemas.microsoft.com/office/drawing/2014/main" id="{FED64A31-250A-C130-D1F6-B44568B0E228}"/>
              </a:ext>
            </a:extLst>
          </p:cNvPr>
          <p:cNvPicPr>
            <a:picLocks noChangeAspect="1"/>
          </p:cNvPicPr>
          <p:nvPr/>
        </p:nvPicPr>
        <p:blipFill>
          <a:blip r:embed="rId2"/>
          <a:stretch>
            <a:fillRect/>
          </a:stretch>
        </p:blipFill>
        <p:spPr>
          <a:xfrm>
            <a:off x="661570" y="1504270"/>
            <a:ext cx="3885856" cy="4859110"/>
          </a:xfrm>
          <a:prstGeom prst="rect">
            <a:avLst/>
          </a:prstGeom>
        </p:spPr>
      </p:pic>
      <p:sp>
        <p:nvSpPr>
          <p:cNvPr id="3" name="內容版面配置區 2">
            <a:extLst>
              <a:ext uri="{FF2B5EF4-FFF2-40B4-BE49-F238E27FC236}">
                <a16:creationId xmlns:a16="http://schemas.microsoft.com/office/drawing/2014/main" id="{1FEB6849-B439-1D60-78C6-90EB22808E01}"/>
              </a:ext>
            </a:extLst>
          </p:cNvPr>
          <p:cNvSpPr>
            <a:spLocks noGrp="1"/>
          </p:cNvSpPr>
          <p:nvPr>
            <p:ph idx="1"/>
          </p:nvPr>
        </p:nvSpPr>
        <p:spPr>
          <a:xfrm>
            <a:off x="4178710" y="1936376"/>
            <a:ext cx="7175089" cy="4240587"/>
          </a:xfrm>
        </p:spPr>
        <p:txBody>
          <a:bodyPr>
            <a:normAutofit/>
          </a:bodyPr>
          <a:lstStyle/>
          <a:p>
            <a:pPr>
              <a:lnSpc>
                <a:spcPct val="150000"/>
              </a:lnSpc>
            </a:pPr>
            <a:r>
              <a:rPr lang="zh-TW" altLang="en-US" sz="3000" dirty="0"/>
              <a:t>特別設計成不論是贊助什麼金額，會補滿到第一位數的整數。</a:t>
            </a:r>
            <a:endParaRPr lang="en-US" altLang="zh-TW" sz="3000" dirty="0"/>
          </a:p>
          <a:p>
            <a:pPr>
              <a:lnSpc>
                <a:spcPct val="150000"/>
              </a:lnSpc>
            </a:pPr>
            <a:r>
              <a:rPr lang="zh-TW" altLang="en-US" sz="3000" dirty="0"/>
              <a:t>鼓勵沒有想法要額外贊助多少的人，可以多善用 </a:t>
            </a:r>
            <a:r>
              <a:rPr lang="en-US" altLang="zh-TW" sz="3000" dirty="0"/>
              <a:t>XD</a:t>
            </a:r>
            <a:endParaRPr lang="zh-TW" altLang="en-US" sz="3000" dirty="0"/>
          </a:p>
        </p:txBody>
      </p:sp>
    </p:spTree>
    <p:extLst>
      <p:ext uri="{BB962C8B-B14F-4D97-AF65-F5344CB8AC3E}">
        <p14:creationId xmlns:p14="http://schemas.microsoft.com/office/powerpoint/2010/main" val="27808043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5149FD-7FFC-454B-6BC3-75F48E90B7B3}"/>
              </a:ext>
            </a:extLst>
          </p:cNvPr>
          <p:cNvSpPr>
            <a:spLocks noGrp="1"/>
          </p:cNvSpPr>
          <p:nvPr>
            <p:ph type="title"/>
          </p:nvPr>
        </p:nvSpPr>
        <p:spPr/>
        <p:txBody>
          <a:bodyPr/>
          <a:lstStyle/>
          <a:p>
            <a:r>
              <a:rPr lang="zh-TW" altLang="en-US" dirty="0"/>
              <a:t>參加完整的專案開發</a:t>
            </a:r>
          </a:p>
        </p:txBody>
      </p:sp>
      <p:sp>
        <p:nvSpPr>
          <p:cNvPr id="3" name="內容版面配置區 2">
            <a:extLst>
              <a:ext uri="{FF2B5EF4-FFF2-40B4-BE49-F238E27FC236}">
                <a16:creationId xmlns:a16="http://schemas.microsoft.com/office/drawing/2014/main" id="{BC3356B4-038D-311C-20F3-9E1A97DB9D09}"/>
              </a:ext>
            </a:extLst>
          </p:cNvPr>
          <p:cNvSpPr>
            <a:spLocks noGrp="1"/>
          </p:cNvSpPr>
          <p:nvPr>
            <p:ph idx="1"/>
          </p:nvPr>
        </p:nvSpPr>
        <p:spPr/>
        <p:txBody>
          <a:bodyPr/>
          <a:lstStyle/>
          <a:p>
            <a:r>
              <a:rPr lang="zh-TW" altLang="en-US" dirty="0"/>
              <a:t>第一次參與製作這麼複雜的網站，我覺得有有這麼多頁面和功能真的很棒</a:t>
            </a:r>
            <a:r>
              <a:rPr lang="en-US" altLang="zh-TW" dirty="0"/>
              <a:t>XD</a:t>
            </a:r>
          </a:p>
          <a:p>
            <a:r>
              <a:rPr lang="zh-TW" altLang="en-US" dirty="0"/>
              <a:t>前端頁面完成</a:t>
            </a:r>
            <a:r>
              <a:rPr lang="en-US" altLang="zh-TW" dirty="0"/>
              <a:t>2</a:t>
            </a:r>
            <a:r>
              <a:rPr lang="zh-TW" altLang="en-US" dirty="0"/>
              <a:t>個角色端 </a:t>
            </a:r>
            <a:r>
              <a:rPr lang="en-US" altLang="zh-TW" dirty="0"/>
              <a:t>(?)</a:t>
            </a:r>
          </a:p>
          <a:p>
            <a:r>
              <a:rPr lang="zh-TW" altLang="en-US" dirty="0"/>
              <a:t>後端 </a:t>
            </a:r>
            <a:r>
              <a:rPr lang="en-US" altLang="zh-TW" dirty="0"/>
              <a:t>Api </a:t>
            </a:r>
            <a:r>
              <a:rPr lang="zh-TW" altLang="en-US" dirty="0"/>
              <a:t>開發近</a:t>
            </a:r>
            <a:r>
              <a:rPr lang="en-US" altLang="zh-TW" dirty="0"/>
              <a:t>95</a:t>
            </a:r>
            <a:r>
              <a:rPr lang="zh-TW" altLang="en-US" dirty="0"/>
              <a:t>成 </a:t>
            </a:r>
            <a:r>
              <a:rPr lang="en-US" altLang="zh-TW" dirty="0"/>
              <a:t>(?)</a:t>
            </a:r>
            <a:br>
              <a:rPr lang="en-US" altLang="zh-TW" dirty="0"/>
            </a:br>
            <a:endParaRPr lang="zh-TW" altLang="en-US" dirty="0"/>
          </a:p>
        </p:txBody>
      </p:sp>
      <p:pic>
        <p:nvPicPr>
          <p:cNvPr id="4" name="內容版面配置區 5" descr="一張含有 文字, 螢幕擷取畫面, 軟體, 多媒體軟體 的圖片&#10;&#10;自動產生的描述">
            <a:extLst>
              <a:ext uri="{FF2B5EF4-FFF2-40B4-BE49-F238E27FC236}">
                <a16:creationId xmlns:a16="http://schemas.microsoft.com/office/drawing/2014/main" id="{793B21C5-8271-650E-C983-79A30ECACB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577" y="4343611"/>
            <a:ext cx="2924878" cy="1651695"/>
          </a:xfrm>
          <a:prstGeom prst="rect">
            <a:avLst/>
          </a:prstGeom>
        </p:spPr>
      </p:pic>
      <p:pic>
        <p:nvPicPr>
          <p:cNvPr id="5" name="Picture 4">
            <a:extLst>
              <a:ext uri="{FF2B5EF4-FFF2-40B4-BE49-F238E27FC236}">
                <a16:creationId xmlns:a16="http://schemas.microsoft.com/office/drawing/2014/main" id="{9BA943DC-FDE1-AED0-F228-E6195636D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9407" y="4001293"/>
            <a:ext cx="2924878" cy="1994013"/>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A7480056-8E7B-64B8-C528-42D64F27D760}"/>
              </a:ext>
            </a:extLst>
          </p:cNvPr>
          <p:cNvSpPr txBox="1"/>
          <p:nvPr/>
        </p:nvSpPr>
        <p:spPr>
          <a:xfrm>
            <a:off x="10799802" y="1027906"/>
            <a:ext cx="1107996" cy="369332"/>
          </a:xfrm>
          <a:prstGeom prst="rect">
            <a:avLst/>
          </a:prstGeom>
          <a:solidFill>
            <a:srgbClr val="FAEEE2"/>
          </a:solidFill>
        </p:spPr>
        <p:txBody>
          <a:bodyPr wrap="none" rtlCol="0">
            <a:spAutoFit/>
          </a:bodyPr>
          <a:lstStyle/>
          <a:p>
            <a:r>
              <a:rPr lang="zh-TW" altLang="en-US" dirty="0"/>
              <a:t>梗圖支援</a:t>
            </a:r>
          </a:p>
        </p:txBody>
      </p:sp>
    </p:spTree>
    <p:extLst>
      <p:ext uri="{BB962C8B-B14F-4D97-AF65-F5344CB8AC3E}">
        <p14:creationId xmlns:p14="http://schemas.microsoft.com/office/powerpoint/2010/main" val="1293831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p:txBody>
          <a:bodyPr>
            <a:normAutofit/>
          </a:bodyPr>
          <a:lstStyle/>
          <a:p>
            <a:pPr>
              <a:lnSpc>
                <a:spcPct val="150000"/>
              </a:lnSpc>
            </a:pPr>
            <a:r>
              <a:rPr lang="zh-TW" altLang="en-US" sz="3000" dirty="0"/>
              <a:t>雖然很肝，但有學到新東西的感覺很好</a:t>
            </a:r>
            <a:endParaRPr lang="en-US" altLang="zh-TW" sz="3000" dirty="0"/>
          </a:p>
          <a:p>
            <a:pPr>
              <a:lnSpc>
                <a:spcPct val="150000"/>
              </a:lnSpc>
            </a:pPr>
            <a:r>
              <a:rPr lang="zh-TW" altLang="en-US" sz="3000" dirty="0"/>
              <a:t>通過設計這個募資網站，我們瞭解了網站</a:t>
            </a:r>
            <a:r>
              <a:rPr lang="en-US" altLang="zh-TW" sz="3000" dirty="0"/>
              <a:t>UI</a:t>
            </a:r>
            <a:r>
              <a:rPr lang="zh-TW" altLang="en-US" sz="3000" dirty="0"/>
              <a:t>和前端技術等多個方面的知識和技能。我們更加熟悉了規劃一個完整網站所需的各種迫切需要和必要的系統與功能。 </a:t>
            </a:r>
          </a:p>
        </p:txBody>
      </p:sp>
      <p:sp>
        <p:nvSpPr>
          <p:cNvPr id="6" name="文字方塊 5">
            <a:extLst>
              <a:ext uri="{FF2B5EF4-FFF2-40B4-BE49-F238E27FC236}">
                <a16:creationId xmlns:a16="http://schemas.microsoft.com/office/drawing/2014/main" id="{5FB77BB1-3C52-C79B-5920-0194E352848D}"/>
              </a:ext>
            </a:extLst>
          </p:cNvPr>
          <p:cNvSpPr txBox="1"/>
          <p:nvPr/>
        </p:nvSpPr>
        <p:spPr>
          <a:xfrm>
            <a:off x="10952202" y="1180306"/>
            <a:ext cx="1107996" cy="369332"/>
          </a:xfrm>
          <a:prstGeom prst="rect">
            <a:avLst/>
          </a:prstGeom>
          <a:solidFill>
            <a:srgbClr val="FAEEE2"/>
          </a:solidFill>
        </p:spPr>
        <p:txBody>
          <a:bodyPr wrap="none" rtlCol="0">
            <a:spAutoFit/>
          </a:bodyPr>
          <a:lstStyle/>
          <a:p>
            <a:r>
              <a:rPr lang="zh-TW" altLang="en-US" dirty="0"/>
              <a:t>梗圖支援</a:t>
            </a:r>
          </a:p>
        </p:txBody>
      </p:sp>
    </p:spTree>
    <p:extLst>
      <p:ext uri="{BB962C8B-B14F-4D97-AF65-F5344CB8AC3E}">
        <p14:creationId xmlns:p14="http://schemas.microsoft.com/office/powerpoint/2010/main" val="104315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769A3C9-AE7D-4A47-FE69-E8010BD356D0}"/>
              </a:ext>
            </a:extLst>
          </p:cNvPr>
          <p:cNvSpPr/>
          <p:nvPr/>
        </p:nvSpPr>
        <p:spPr>
          <a:xfrm>
            <a:off x="0" y="0"/>
            <a:ext cx="8046000" cy="6858000"/>
          </a:xfrm>
          <a:prstGeom prst="rect">
            <a:avLst/>
          </a:prstGeom>
          <a:solidFill>
            <a:srgbClr val="FAEEE2">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437442" y="2000757"/>
            <a:ext cx="7171115" cy="3299906"/>
          </a:xfrm>
          <a:prstGeom prst="rect">
            <a:avLst/>
          </a:prstGeom>
          <a:noFill/>
          <a:extLst>
            <a:ext uri="{909E8E84-426E-40DD-AFC4-6F175D3DCCD1}">
              <a14:hiddenFill xmlns:a14="http://schemas.microsoft.com/office/drawing/2010/main">
                <a:solidFill>
                  <a:srgbClr val="FFFFFF"/>
                </a:solidFill>
              </a14:hiddenFill>
            </a:ext>
          </a:extLst>
        </p:spPr>
      </p:pic>
      <p:pic>
        <p:nvPicPr>
          <p:cNvPr id="9" name="圖形 8">
            <a:extLst>
              <a:ext uri="{FF2B5EF4-FFF2-40B4-BE49-F238E27FC236}">
                <a16:creationId xmlns:a16="http://schemas.microsoft.com/office/drawing/2014/main" id="{2A9D4B33-A942-70A2-CCDD-B27714381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460210" y="404812"/>
            <a:ext cx="1028700" cy="552450"/>
          </a:xfrm>
          <a:prstGeom prst="rect">
            <a:avLst/>
          </a:prstGeom>
        </p:spPr>
      </p:pic>
      <p:sp>
        <p:nvSpPr>
          <p:cNvPr id="3" name="標題 1">
            <a:extLst>
              <a:ext uri="{FF2B5EF4-FFF2-40B4-BE49-F238E27FC236}">
                <a16:creationId xmlns:a16="http://schemas.microsoft.com/office/drawing/2014/main" id="{D09331E0-244B-7C57-46E6-5EACD9D09C43}"/>
              </a:ext>
            </a:extLst>
          </p:cNvPr>
          <p:cNvSpPr txBox="1">
            <a:spLocks/>
          </p:cNvSpPr>
          <p:nvPr/>
        </p:nvSpPr>
        <p:spPr>
          <a:xfrm>
            <a:off x="8253416" y="1719460"/>
            <a:ext cx="3200399" cy="562594"/>
          </a:xfrm>
          <a:prstGeom prst="rect">
            <a:avLst/>
          </a:prstGeom>
        </p:spPr>
        <p:txBody>
          <a:bodyPr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3200" dirty="0"/>
              <a:t>一切的起點 </a:t>
            </a:r>
            <a:r>
              <a:rPr lang="en-US" altLang="zh-TW" sz="3200" dirty="0"/>
              <a:t>...</a:t>
            </a:r>
            <a:endParaRPr lang="zh-TW" altLang="en-US" sz="3200" dirty="0"/>
          </a:p>
        </p:txBody>
      </p:sp>
      <p:sp>
        <p:nvSpPr>
          <p:cNvPr id="6" name="內容版面配置區 4">
            <a:extLst>
              <a:ext uri="{FF2B5EF4-FFF2-40B4-BE49-F238E27FC236}">
                <a16:creationId xmlns:a16="http://schemas.microsoft.com/office/drawing/2014/main" id="{7C5B5A29-4605-419D-ABB8-CCC60329FF89}"/>
              </a:ext>
            </a:extLst>
          </p:cNvPr>
          <p:cNvSpPr txBox="1">
            <a:spLocks/>
          </p:cNvSpPr>
          <p:nvPr/>
        </p:nvSpPr>
        <p:spPr>
          <a:xfrm>
            <a:off x="8253416" y="2574234"/>
            <a:ext cx="3200399" cy="2906989"/>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t>初識</a:t>
            </a:r>
            <a:endParaRPr lang="en-US" altLang="zh-TW" dirty="0"/>
          </a:p>
          <a:p>
            <a:r>
              <a:rPr lang="zh-TW" altLang="en-US" dirty="0"/>
              <a:t>訂定專題題目</a:t>
            </a:r>
            <a:endParaRPr lang="en-US" altLang="zh-TW" dirty="0"/>
          </a:p>
          <a:p>
            <a:r>
              <a:rPr lang="zh-TW" altLang="en-US" dirty="0"/>
              <a:t>討論、發想</a:t>
            </a:r>
          </a:p>
        </p:txBody>
      </p:sp>
      <p:pic>
        <p:nvPicPr>
          <p:cNvPr id="7" name="圖形 6">
            <a:extLst>
              <a:ext uri="{FF2B5EF4-FFF2-40B4-BE49-F238E27FC236}">
                <a16:creationId xmlns:a16="http://schemas.microsoft.com/office/drawing/2014/main" id="{77F3BF2A-3151-6495-DDE1-D406F526DA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80206" y="264530"/>
            <a:ext cx="1288503" cy="613573"/>
          </a:xfrm>
          <a:prstGeom prst="rect">
            <a:avLst/>
          </a:prstGeom>
        </p:spPr>
      </p:pic>
    </p:spTree>
    <p:extLst>
      <p:ext uri="{BB962C8B-B14F-4D97-AF65-F5344CB8AC3E}">
        <p14:creationId xmlns:p14="http://schemas.microsoft.com/office/powerpoint/2010/main" val="34477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506071"/>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sp>
        <p:nvSpPr>
          <p:cNvPr id="2" name="文字方塊 1">
            <a:extLst>
              <a:ext uri="{FF2B5EF4-FFF2-40B4-BE49-F238E27FC236}">
                <a16:creationId xmlns:a16="http://schemas.microsoft.com/office/drawing/2014/main" id="{DB4BF905-A9D3-577F-4207-61AB77B98163}"/>
              </a:ext>
            </a:extLst>
          </p:cNvPr>
          <p:cNvSpPr txBox="1"/>
          <p:nvPr/>
        </p:nvSpPr>
        <p:spPr>
          <a:xfrm>
            <a:off x="6949442" y="5862918"/>
            <a:ext cx="2932213" cy="369332"/>
          </a:xfrm>
          <a:prstGeom prst="rect">
            <a:avLst/>
          </a:prstGeom>
          <a:noFill/>
        </p:spPr>
        <p:txBody>
          <a:bodyPr wrap="none" rtlCol="0">
            <a:spAutoFit/>
          </a:bodyPr>
          <a:lstStyle/>
          <a:p>
            <a:r>
              <a:rPr lang="en-US" altLang="zh-TW" i="1" dirty="0"/>
              <a:t>--</a:t>
            </a:r>
            <a:r>
              <a:rPr lang="zh-TW" altLang="en-US" i="1" dirty="0"/>
              <a:t> </a:t>
            </a:r>
            <a:r>
              <a:rPr lang="zh-TW" altLang="en-US" b="0" i="1" dirty="0">
                <a:solidFill>
                  <a:srgbClr val="333333"/>
                </a:solidFill>
                <a:effectLst/>
                <a:latin typeface="Noto Sans" panose="020B0502040204020203" pitchFamily="34" charset="0"/>
              </a:rPr>
              <a:t>倍而兔募資</a:t>
            </a:r>
            <a:r>
              <a:rPr lang="zh-TW" altLang="en-US" i="1" dirty="0">
                <a:solidFill>
                  <a:srgbClr val="333333"/>
                </a:solidFill>
                <a:latin typeface="Noto Sans" panose="020B0502040204020203" pitchFamily="34" charset="0"/>
              </a:rPr>
              <a:t>平台</a:t>
            </a:r>
            <a:r>
              <a:rPr lang="zh-TW" altLang="en-US" i="1" dirty="0">
                <a:solidFill>
                  <a:schemeClr val="bg1">
                    <a:lumMod val="85000"/>
                  </a:schemeClr>
                </a:solidFill>
                <a:latin typeface="Noto Sans" panose="020B0502040204020203" pitchFamily="34" charset="0"/>
              </a:rPr>
              <a:t>研發團隊</a:t>
            </a:r>
            <a:endParaRPr lang="zh-TW" altLang="en-US" i="1" dirty="0">
              <a:solidFill>
                <a:schemeClr val="bg1">
                  <a:lumMod val="85000"/>
                </a:schemeClr>
              </a:solidFill>
            </a:endParaRPr>
          </a:p>
        </p:txBody>
      </p:sp>
    </p:spTree>
    <p:extLst>
      <p:ext uri="{BB962C8B-B14F-4D97-AF65-F5344CB8AC3E}">
        <p14:creationId xmlns:p14="http://schemas.microsoft.com/office/powerpoint/2010/main" val="3090240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sz="half" idx="1"/>
          </p:nvPr>
        </p:nvSpPr>
        <p:spPr>
          <a:xfrm>
            <a:off x="6310041" y="1825625"/>
            <a:ext cx="2206942" cy="4351338"/>
          </a:xfrm>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4" name="內容版面配置區 3">
            <a:extLst>
              <a:ext uri="{FF2B5EF4-FFF2-40B4-BE49-F238E27FC236}">
                <a16:creationId xmlns:a16="http://schemas.microsoft.com/office/drawing/2014/main" id="{A7B387FE-FF78-1776-1E14-D450DC2A2B12}"/>
              </a:ext>
            </a:extLst>
          </p:cNvPr>
          <p:cNvSpPr>
            <a:spLocks noGrp="1"/>
          </p:cNvSpPr>
          <p:nvPr>
            <p:ph sz="half" idx="2"/>
          </p:nvPr>
        </p:nvSpPr>
        <p:spPr>
          <a:xfrm>
            <a:off x="8647349" y="1825625"/>
            <a:ext cx="2206942" cy="4351338"/>
          </a:xfrm>
        </p:spPr>
        <p:txBody>
          <a:bodyPr/>
          <a:lstStyle/>
          <a:p>
            <a:pPr marL="0" indent="0">
              <a:lnSpc>
                <a:spcPct val="150000"/>
              </a:lnSpc>
              <a:buNone/>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p:txBody>
      </p:sp>
      <p:sp>
        <p:nvSpPr>
          <p:cNvPr id="6" name="內容版面配置區 5">
            <a:extLst>
              <a:ext uri="{FF2B5EF4-FFF2-40B4-BE49-F238E27FC236}">
                <a16:creationId xmlns:a16="http://schemas.microsoft.com/office/drawing/2014/main" id="{901F64C0-5604-7BFB-ED0B-EDB8CA18BD49}"/>
              </a:ext>
            </a:extLst>
          </p:cNvPr>
          <p:cNvSpPr>
            <a:spLocks noGrp="1"/>
          </p:cNvSpPr>
          <p:nvPr>
            <p:ph sz="quarter" idx="13"/>
          </p:nvPr>
        </p:nvSpPr>
        <p:spPr>
          <a:xfrm>
            <a:off x="-3810000" y="1825625"/>
            <a:ext cx="3420000" cy="4352400"/>
          </a:xfrm>
        </p:spPr>
        <p:txBody>
          <a:bodyPr/>
          <a:lstStyle/>
          <a:p>
            <a:pPr marL="0" indent="0">
              <a:lnSpc>
                <a:spcPct val="150000"/>
              </a:lnSpc>
              <a:buNone/>
            </a:pPr>
            <a:r>
              <a:rPr lang="zh-TW" altLang="en-US" sz="2800" dirty="0"/>
              <a:t>設計師</a:t>
            </a:r>
            <a:endParaRPr lang="en-US" altLang="zh-TW" dirty="0"/>
          </a:p>
          <a:p>
            <a:pPr>
              <a:lnSpc>
                <a:spcPct val="150000"/>
              </a:lnSpc>
            </a:pPr>
            <a:r>
              <a:rPr lang="en-US" altLang="zh-TW" sz="2800" dirty="0"/>
              <a:t>Tori</a:t>
            </a:r>
          </a:p>
          <a:p>
            <a:pPr>
              <a:lnSpc>
                <a:spcPct val="150000"/>
              </a:lnSpc>
            </a:pPr>
            <a:r>
              <a:rPr lang="en-US" altLang="zh-TW" sz="2800" dirty="0" err="1"/>
              <a:t>Midjourney</a:t>
            </a:r>
            <a:endParaRPr lang="zh-TW" altLang="en-US" sz="2800" dirty="0"/>
          </a:p>
          <a:p>
            <a:endParaRPr lang="zh-TW" altLang="en-US" dirty="0"/>
          </a:p>
        </p:txBody>
      </p:sp>
      <p:sp>
        <p:nvSpPr>
          <p:cNvPr id="7" name="內容版面配置區 5">
            <a:extLst>
              <a:ext uri="{FF2B5EF4-FFF2-40B4-BE49-F238E27FC236}">
                <a16:creationId xmlns:a16="http://schemas.microsoft.com/office/drawing/2014/main" id="{FEA121D3-4C27-7059-ADAA-2B68D81CF8D6}"/>
              </a:ext>
            </a:extLst>
          </p:cNvPr>
          <p:cNvSpPr txBox="1">
            <a:spLocks/>
          </p:cNvSpPr>
          <p:nvPr/>
        </p:nvSpPr>
        <p:spPr>
          <a:xfrm>
            <a:off x="-3810000" y="4484162"/>
            <a:ext cx="3420000" cy="1828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sz="2800" dirty="0"/>
              <a:t>行銷 兼 顧問</a:t>
            </a:r>
            <a:endParaRPr lang="en-US" altLang="zh-TW" dirty="0"/>
          </a:p>
          <a:p>
            <a:pPr>
              <a:lnSpc>
                <a:spcPct val="150000"/>
              </a:lnSpc>
            </a:pPr>
            <a:r>
              <a:rPr lang="en-US" altLang="zh-TW" sz="2800" dirty="0"/>
              <a:t>ChatGPT</a:t>
            </a:r>
          </a:p>
          <a:p>
            <a:endParaRPr lang="zh-TW" altLang="en-US" dirty="0"/>
          </a:p>
          <a:p>
            <a:endParaRPr lang="zh-TW" altLang="en-US" dirty="0"/>
          </a:p>
        </p:txBody>
      </p:sp>
      <p:pic>
        <p:nvPicPr>
          <p:cNvPr id="9" name="圖片 8" descr="一張含有 兔子, 哺乳動物, 美工圖案, 家兔和野兔 的圖片&#10;&#10;自動產生的描述">
            <a:extLst>
              <a:ext uri="{FF2B5EF4-FFF2-40B4-BE49-F238E27FC236}">
                <a16:creationId xmlns:a16="http://schemas.microsoft.com/office/drawing/2014/main" id="{0C67C9F9-7555-48CA-0CA8-414C1662F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888" y="1825625"/>
            <a:ext cx="4684105" cy="4684105"/>
          </a:xfrm>
          <a:prstGeom prst="rect">
            <a:avLst/>
          </a:prstGeom>
        </p:spPr>
      </p:pic>
    </p:spTree>
    <p:extLst>
      <p:ext uri="{BB962C8B-B14F-4D97-AF65-F5344CB8AC3E}">
        <p14:creationId xmlns:p14="http://schemas.microsoft.com/office/powerpoint/2010/main" val="151246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概念發想、企劃</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dirty="0"/>
          </a:p>
        </p:txBody>
      </p:sp>
      <p:grpSp>
        <p:nvGrpSpPr>
          <p:cNvPr id="3" name="群組 2">
            <a:extLst>
              <a:ext uri="{FF2B5EF4-FFF2-40B4-BE49-F238E27FC236}">
                <a16:creationId xmlns:a16="http://schemas.microsoft.com/office/drawing/2014/main" id="{A2709CEC-F7A9-4DE9-0DFD-4D6ABB640AA7}"/>
              </a:ext>
            </a:extLst>
          </p:cNvPr>
          <p:cNvGrpSpPr/>
          <p:nvPr/>
        </p:nvGrpSpPr>
        <p:grpSpPr>
          <a:xfrm>
            <a:off x="6154056" y="1531034"/>
            <a:ext cx="5544132" cy="4928795"/>
            <a:chOff x="18137652" y="-7230397"/>
            <a:chExt cx="14035846" cy="12478024"/>
          </a:xfrm>
        </p:grpSpPr>
        <p:pic>
          <p:nvPicPr>
            <p:cNvPr id="1026" name="Picture 2">
              <a:extLst>
                <a:ext uri="{FF2B5EF4-FFF2-40B4-BE49-F238E27FC236}">
                  <a16:creationId xmlns:a16="http://schemas.microsoft.com/office/drawing/2014/main" id="{CF9D9540-3A4B-E113-3DE2-24BEF4F7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652" y="-7230397"/>
              <a:ext cx="6840000" cy="32902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9C94FAE-4803-02CA-AAAA-96793A5EB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7652" y="-4034494"/>
              <a:ext cx="6840000" cy="2730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85D21-F361-1E0D-C42C-4A70E2195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7652" y="-1315222"/>
              <a:ext cx="6840000" cy="336069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F8B7E90-D886-6D64-7116-CF14E64F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7652" y="1940718"/>
              <a:ext cx="6840000" cy="330690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1E3B58B-AB9A-4219-E800-957D498D1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497" y="-6973186"/>
              <a:ext cx="6840001" cy="6215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09D9E1A-CDFD-A9F2-0E4E-DB1EBC833D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3497" y="-813021"/>
              <a:ext cx="6840001" cy="602189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a:extLst>
              <a:ext uri="{FF2B5EF4-FFF2-40B4-BE49-F238E27FC236}">
                <a16:creationId xmlns:a16="http://schemas.microsoft.com/office/drawing/2014/main" id="{73CA577F-1412-A4F7-BD8C-29F3BBBF39A5}"/>
              </a:ext>
            </a:extLst>
          </p:cNvPr>
          <p:cNvSpPr/>
          <p:nvPr/>
        </p:nvSpPr>
        <p:spPr>
          <a:xfrm>
            <a:off x="5571922" y="709849"/>
            <a:ext cx="6708400" cy="6604211"/>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600" b="53196"/>
          <a:stretch/>
        </p:blipFill>
        <p:spPr bwMode="auto">
          <a:xfrm>
            <a:off x="838200" y="2098944"/>
            <a:ext cx="6738257" cy="1849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A374124B-39C0-0DEC-6D3B-121347A8B70B}"/>
              </a:ext>
            </a:extLst>
          </p:cNvPr>
          <p:cNvGrpSpPr/>
          <p:nvPr/>
        </p:nvGrpSpPr>
        <p:grpSpPr>
          <a:xfrm>
            <a:off x="838200" y="4493945"/>
            <a:ext cx="6738257" cy="963612"/>
            <a:chOff x="823125" y="4499146"/>
            <a:chExt cx="6215341" cy="888832"/>
          </a:xfrm>
        </p:grpSpPr>
        <p:pic>
          <p:nvPicPr>
            <p:cNvPr id="7" name="Picture 4">
              <a:extLst>
                <a:ext uri="{FF2B5EF4-FFF2-40B4-BE49-F238E27FC236}">
                  <a16:creationId xmlns:a16="http://schemas.microsoft.com/office/drawing/2014/main" id="{5803AEC4-70DC-D680-794A-75633EB70E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54" t="26702" b="46100"/>
            <a:stretch/>
          </p:blipFill>
          <p:spPr bwMode="auto">
            <a:xfrm>
              <a:off x="823125" y="4499146"/>
              <a:ext cx="6215341" cy="888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91F69C2-A3C7-DBB0-EF2E-E4F6E1B1B5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897" t="44723" r="55053" b="34525"/>
            <a:stretch/>
          </p:blipFill>
          <p:spPr bwMode="auto">
            <a:xfrm>
              <a:off x="1462652" y="4644652"/>
              <a:ext cx="1932239" cy="67818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0815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134" b="8708"/>
          <a:stretch/>
        </p:blipFill>
        <p:spPr>
          <a:xfrm>
            <a:off x="6091871" y="230189"/>
            <a:ext cx="5975478" cy="6397624"/>
          </a:xfrm>
        </p:spPr>
      </p:pic>
      <p:pic>
        <p:nvPicPr>
          <p:cNvPr id="5" name="圖片 4">
            <a:extLst>
              <a:ext uri="{FF2B5EF4-FFF2-40B4-BE49-F238E27FC236}">
                <a16:creationId xmlns:a16="http://schemas.microsoft.com/office/drawing/2014/main" id="{60FD85D5-5CD7-5B38-07A6-321350147664}"/>
              </a:ext>
            </a:extLst>
          </p:cNvPr>
          <p:cNvPicPr>
            <a:picLocks noChangeAspect="1"/>
          </p:cNvPicPr>
          <p:nvPr/>
        </p:nvPicPr>
        <p:blipFill>
          <a:blip r:embed="rId4"/>
          <a:stretch>
            <a:fillRect/>
          </a:stretch>
        </p:blipFill>
        <p:spPr>
          <a:xfrm>
            <a:off x="2520203" y="7375037"/>
            <a:ext cx="8439150" cy="6229350"/>
          </a:xfrm>
          <a:prstGeom prst="rect">
            <a:avLst/>
          </a:prstGeom>
          <a:ln>
            <a:noFill/>
          </a:ln>
          <a:effectLst>
            <a:outerShdw blurRad="266700" dist="139700" dir="2700000" algn="tl" rotWithShape="0">
              <a:srgbClr val="333333">
                <a:alpha val="33000"/>
              </a:srgbClr>
            </a:outerShdw>
          </a:effectLst>
        </p:spPr>
      </p:pic>
      <p:sp>
        <p:nvSpPr>
          <p:cNvPr id="3" name="矩形 2">
            <a:extLst>
              <a:ext uri="{FF2B5EF4-FFF2-40B4-BE49-F238E27FC236}">
                <a16:creationId xmlns:a16="http://schemas.microsoft.com/office/drawing/2014/main" id="{297DCEE1-A101-238D-25E2-FDC1C55E969E}"/>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rotWithShape="1">
          <a:blip r:embed="rId5"/>
          <a:srcRect l="7592" t="17495" r="33103" b="4246"/>
          <a:stretch/>
        </p:blipFill>
        <p:spPr>
          <a:xfrm>
            <a:off x="838201" y="1674977"/>
            <a:ext cx="6665342" cy="4947599"/>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1192383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螢幕擷取畫面, 圖表, 字型 的圖片&#10;&#10;自動產生的描述">
            <a:extLst>
              <a:ext uri="{FF2B5EF4-FFF2-40B4-BE49-F238E27FC236}">
                <a16:creationId xmlns:a16="http://schemas.microsoft.com/office/drawing/2014/main" id="{04B81E1E-A242-33CA-AA50-52A9C1D1A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9391" y="1435343"/>
            <a:ext cx="9360211" cy="5265119"/>
          </a:xfrm>
        </p:spPr>
      </p:pic>
      <p:sp>
        <p:nvSpPr>
          <p:cNvPr id="10" name="矩形 9">
            <a:extLst>
              <a:ext uri="{FF2B5EF4-FFF2-40B4-BE49-F238E27FC236}">
                <a16:creationId xmlns:a16="http://schemas.microsoft.com/office/drawing/2014/main" id="{5736AE1A-BFCB-15D8-12A1-A82BA4962D03}"/>
              </a:ext>
            </a:extLst>
          </p:cNvPr>
          <p:cNvSpPr/>
          <p:nvPr/>
        </p:nvSpPr>
        <p:spPr>
          <a:xfrm>
            <a:off x="1493132" y="500062"/>
            <a:ext cx="1700444"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7977CD1-6D78-0A51-7BDB-8AEC46A5087C}"/>
              </a:ext>
            </a:extLst>
          </p:cNvPr>
          <p:cNvSpPr>
            <a:spLocks noGrp="1"/>
          </p:cNvSpPr>
          <p:nvPr>
            <p:ph type="title"/>
          </p:nvPr>
        </p:nvSpPr>
        <p:spPr/>
        <p:txBody>
          <a:bodyPr/>
          <a:lstStyle/>
          <a:p>
            <a:r>
              <a:rPr lang="zh-TW" altLang="en-US" dirty="0"/>
              <a:t>規劃平台架構</a:t>
            </a:r>
          </a:p>
        </p:txBody>
      </p:sp>
      <p:sp>
        <p:nvSpPr>
          <p:cNvPr id="5" name="矩形 4">
            <a:extLst>
              <a:ext uri="{FF2B5EF4-FFF2-40B4-BE49-F238E27FC236}">
                <a16:creationId xmlns:a16="http://schemas.microsoft.com/office/drawing/2014/main" id="{0413C842-ECD9-E714-DBEC-192BE0367A4F}"/>
              </a:ext>
            </a:extLst>
          </p:cNvPr>
          <p:cNvSpPr/>
          <p:nvPr/>
        </p:nvSpPr>
        <p:spPr>
          <a:xfrm>
            <a:off x="11485984" y="3760237"/>
            <a:ext cx="979432" cy="522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a:extLst>
              <a:ext uri="{FF2B5EF4-FFF2-40B4-BE49-F238E27FC236}">
                <a16:creationId xmlns:a16="http://schemas.microsoft.com/office/drawing/2014/main" id="{CAC931A2-4E79-00DE-6788-6503FC890BF9}"/>
              </a:ext>
            </a:extLst>
          </p:cNvPr>
          <p:cNvSpPr/>
          <p:nvPr/>
        </p:nvSpPr>
        <p:spPr>
          <a:xfrm>
            <a:off x="3280055" y="1496900"/>
            <a:ext cx="1142655" cy="52035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內容版面配置區 7" descr="一張含有 文字, 螢幕擷取畫面, 圖表, 字型 的圖片&#10;&#10;自動產生的描述">
            <a:extLst>
              <a:ext uri="{FF2B5EF4-FFF2-40B4-BE49-F238E27FC236}">
                <a16:creationId xmlns:a16="http://schemas.microsoft.com/office/drawing/2014/main" id="{9FAD710F-489A-8AC9-0B5F-D29B542AB5D1}"/>
              </a:ext>
            </a:extLst>
          </p:cNvPr>
          <p:cNvPicPr>
            <a:picLocks noChangeAspect="1"/>
          </p:cNvPicPr>
          <p:nvPr/>
        </p:nvPicPr>
        <p:blipFill rotWithShape="1">
          <a:blip r:embed="rId3">
            <a:extLst>
              <a:ext uri="{28A0092B-C50C-407E-A947-70E740481C1C}">
                <a14:useLocalDpi xmlns:a14="http://schemas.microsoft.com/office/drawing/2010/main" val="0"/>
              </a:ext>
            </a:extLst>
          </a:blip>
          <a:srcRect r="87616" b="83791"/>
          <a:stretch/>
        </p:blipFill>
        <p:spPr>
          <a:xfrm>
            <a:off x="3574746" y="1412131"/>
            <a:ext cx="1275089" cy="938768"/>
          </a:xfrm>
          <a:prstGeom prst="rect">
            <a:avLst/>
          </a:prstGeom>
        </p:spPr>
      </p:pic>
      <p:pic>
        <p:nvPicPr>
          <p:cNvPr id="7" name="內容版面配置區 7" descr="一張含有 文字, 螢幕擷取畫面, 圖表, 字型 的圖片&#10;&#10;自動產生的描述">
            <a:extLst>
              <a:ext uri="{FF2B5EF4-FFF2-40B4-BE49-F238E27FC236}">
                <a16:creationId xmlns:a16="http://schemas.microsoft.com/office/drawing/2014/main" id="{13B7CA04-4C7C-DDA3-5416-881586B8D050}"/>
              </a:ext>
            </a:extLst>
          </p:cNvPr>
          <p:cNvPicPr>
            <a:picLocks noChangeAspect="1"/>
          </p:cNvPicPr>
          <p:nvPr/>
        </p:nvPicPr>
        <p:blipFill rotWithShape="1">
          <a:blip r:embed="rId3">
            <a:extLst>
              <a:ext uri="{28A0092B-C50C-407E-A947-70E740481C1C}">
                <a14:useLocalDpi xmlns:a14="http://schemas.microsoft.com/office/drawing/2010/main" val="0"/>
              </a:ext>
            </a:extLst>
          </a:blip>
          <a:srcRect l="1907" t="51186" r="82537" b="27163"/>
          <a:stretch/>
        </p:blipFill>
        <p:spPr>
          <a:xfrm>
            <a:off x="3574746" y="4130925"/>
            <a:ext cx="1455996" cy="1139906"/>
          </a:xfrm>
          <a:prstGeom prst="rect">
            <a:avLst/>
          </a:prstGeom>
        </p:spPr>
      </p:pic>
      <p:pic>
        <p:nvPicPr>
          <p:cNvPr id="4" name="Picture 2">
            <a:extLst>
              <a:ext uri="{FF2B5EF4-FFF2-40B4-BE49-F238E27FC236}">
                <a16:creationId xmlns:a16="http://schemas.microsoft.com/office/drawing/2014/main" id="{C52D0A6D-817A-7192-CC28-B5493B71EB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164" y="1853522"/>
            <a:ext cx="3149845" cy="4684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7393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2178e9fb-ab52-4563-907a-1e809b9dc068&quot;,&quot;Name&quot;:null,&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jf open 粉圓 2.0"/>
        <a:ea typeface="jf open 粉圓 2.0"/>
        <a:cs typeface=""/>
      </a:majorFont>
      <a:minorFont>
        <a:latin typeface="jf open 粉圓 2.0"/>
        <a:ea typeface="jf open 粉圓 2.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3">
      <a:majorFont>
        <a:latin typeface="jf open 粉圓 2.0"/>
        <a:ea typeface="jf open 粉圓 2.0"/>
        <a:cs typeface=""/>
      </a:majorFont>
      <a:minorFont>
        <a:latin typeface="jf open 粉圓 2.0"/>
        <a:ea typeface="jf open 粉圓 2.0"/>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2669</TotalTime>
  <Words>3879</Words>
  <Application>Microsoft Office PowerPoint</Application>
  <PresentationFormat>寬螢幕</PresentationFormat>
  <Paragraphs>313</Paragraphs>
  <Slides>40</Slides>
  <Notes>30</Notes>
  <HiddenSlides>0</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40</vt:i4>
      </vt:variant>
    </vt:vector>
  </HeadingPairs>
  <TitlesOfParts>
    <vt:vector size="54" baseType="lpstr">
      <vt:lpstr>-apple-system</vt:lpstr>
      <vt:lpstr>gg sans</vt:lpstr>
      <vt:lpstr>inherit</vt:lpstr>
      <vt:lpstr>jf open 粉圓 1.1</vt:lpstr>
      <vt:lpstr>jf open 粉圓 2.0</vt:lpstr>
      <vt:lpstr>Zen Maru Gothic</vt:lpstr>
      <vt:lpstr>Zen Maru Gothic Medium</vt:lpstr>
      <vt:lpstr>Arial</vt:lpstr>
      <vt:lpstr>Calibri</vt:lpstr>
      <vt:lpstr>Calibri Light</vt:lpstr>
      <vt:lpstr>Consolas</vt:lpstr>
      <vt:lpstr>Noto Sans</vt:lpstr>
      <vt:lpstr>Office 佈景主題</vt:lpstr>
      <vt:lpstr>自訂設計</vt:lpstr>
      <vt:lpstr>募資平台</vt:lpstr>
      <vt:lpstr>   目  錄</vt:lpstr>
      <vt:lpstr>起心動念</vt:lpstr>
      <vt:lpstr>PowerPoint 簡報</vt:lpstr>
      <vt:lpstr>團隊成員</vt:lpstr>
      <vt:lpstr>概念發想、企劃</vt:lpstr>
      <vt:lpstr>概念發想</vt:lpstr>
      <vt:lpstr>使用者故事</vt:lpstr>
      <vt:lpstr>規劃平台架構</vt:lpstr>
      <vt:lpstr>繪製 Wireframe</vt:lpstr>
      <vt:lpstr>頁面設計</vt:lpstr>
      <vt:lpstr>Wireframe 與 設計稿</vt:lpstr>
      <vt:lpstr>開發過程</vt:lpstr>
      <vt:lpstr>API 規格</vt:lpstr>
      <vt:lpstr>ERD</vt:lpstr>
      <vt:lpstr>前端路由規劃</vt:lpstr>
      <vt:lpstr>功能任務認領 – 前後端開發</vt:lpstr>
      <vt:lpstr>平台功能展示</vt:lpstr>
      <vt:lpstr>平台功能展示</vt:lpstr>
      <vt:lpstr>開發時程</vt:lpstr>
      <vt:lpstr>使用技術 – 開發</vt:lpstr>
      <vt:lpstr>使用技術 – 輔助</vt:lpstr>
      <vt:lpstr>後端api文件及測試報告</vt:lpstr>
      <vt:lpstr>挑戰和突破</vt:lpstr>
      <vt:lpstr>初期 – 規劃</vt:lpstr>
      <vt:lpstr>初期 – 設計</vt:lpstr>
      <vt:lpstr>開發 – 新技術</vt:lpstr>
      <vt:lpstr>開發 – 新技術</vt:lpstr>
      <vt:lpstr>debug</vt:lpstr>
      <vt:lpstr>建立假資料</vt:lpstr>
      <vt:lpstr>最喜歡的點、巧思</vt:lpstr>
      <vt:lpstr>資料建置</vt:lpstr>
      <vt:lpstr>通知</vt:lpstr>
      <vt:lpstr>專案倒數時間</vt:lpstr>
      <vt:lpstr>Loading</vt:lpstr>
      <vt:lpstr>贊助結帳的 `補整數`</vt:lpstr>
      <vt:lpstr>心得</vt:lpstr>
      <vt:lpstr>參加完整的專案開發</vt:lpstr>
      <vt:lpstr>感想</vt:lpstr>
      <vt:lpstr>大家一起朝著一個方向努力， 好像不可能的事情， 也變得不是那麼難了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59</cp:revision>
  <dcterms:created xsi:type="dcterms:W3CDTF">2023-06-17T15:43:24Z</dcterms:created>
  <dcterms:modified xsi:type="dcterms:W3CDTF">2023-07-01T13:21:00Z</dcterms:modified>
</cp:coreProperties>
</file>